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4" r:id="rId5"/>
    <p:sldId id="277" r:id="rId6"/>
    <p:sldId id="263" r:id="rId7"/>
    <p:sldId id="265" r:id="rId8"/>
    <p:sldId id="258"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2" r:id="rId23"/>
    <p:sldId id="293" r:id="rId24"/>
    <p:sldId id="294" r:id="rId25"/>
    <p:sldId id="259" r:id="rId26"/>
    <p:sldId id="266" r:id="rId27"/>
    <p:sldId id="267" r:id="rId28"/>
    <p:sldId id="268" r:id="rId29"/>
    <p:sldId id="269" r:id="rId30"/>
    <p:sldId id="271" r:id="rId31"/>
    <p:sldId id="314" r:id="rId32"/>
    <p:sldId id="272" r:id="rId33"/>
    <p:sldId id="273" r:id="rId34"/>
    <p:sldId id="315" r:id="rId35"/>
    <p:sldId id="274" r:id="rId36"/>
    <p:sldId id="276" r:id="rId37"/>
    <p:sldId id="260" r:id="rId38"/>
    <p:sldId id="295" r:id="rId39"/>
    <p:sldId id="296" r:id="rId40"/>
    <p:sldId id="297" r:id="rId41"/>
    <p:sldId id="298" r:id="rId42"/>
    <p:sldId id="261"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39" autoAdjust="0"/>
    <p:restoredTop sz="94660"/>
  </p:normalViewPr>
  <p:slideViewPr>
    <p:cSldViewPr snapToGrid="0">
      <p:cViewPr varScale="1">
        <p:scale>
          <a:sx n="150" d="100"/>
          <a:sy n="150"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lstStyle>
            <a:lvl1pPr algn="ctr">
              <a:defRPr sz="6000">
                <a:latin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i="0">
                <a:latin typeface="Times New Roman" panose="02020603050405020304" pitchFamily="18" charset="0"/>
                <a:cs typeface="Times New Roman" panose="02020603050405020304" pitchFamily="18" charset="0"/>
              </a:defRPr>
            </a:lvl1pPr>
            <a:lvl2pPr>
              <a:buClr>
                <a:srgbClr val="287887"/>
              </a:buClr>
              <a:defRPr sz="2400" i="0">
                <a:latin typeface="Times New Roman" panose="02020603050405020304" pitchFamily="18" charset="0"/>
                <a:cs typeface="Times New Roman" panose="02020603050405020304" pitchFamily="18" charset="0"/>
              </a:defRPr>
            </a:lvl2pPr>
            <a:lvl3pPr>
              <a:buClr>
                <a:srgbClr val="287887"/>
              </a:buClr>
              <a:defRPr sz="2000" i="0">
                <a:latin typeface="Times New Roman" panose="02020603050405020304" pitchFamily="18" charset="0"/>
                <a:cs typeface="Times New Roman" panose="02020603050405020304" pitchFamily="18" charset="0"/>
              </a:defRPr>
            </a:lvl3pPr>
            <a:lvl4pPr>
              <a:buClr>
                <a:srgbClr val="287887"/>
              </a:buClr>
              <a:defRPr sz="2000" i="0">
                <a:latin typeface="Times New Roman" panose="02020603050405020304" pitchFamily="18" charset="0"/>
                <a:cs typeface="Times New Roman" panose="02020603050405020304" pitchFamily="18" charset="0"/>
              </a:defRPr>
            </a:lvl4pPr>
            <a:lvl5pPr>
              <a:buClr>
                <a:srgbClr val="287887"/>
              </a:buClr>
              <a:defRPr sz="2000" i="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5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5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5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4050" y="393793"/>
            <a:ext cx="6874686" cy="1581845"/>
          </a:xfrm>
          <a:noFill/>
        </p:spPr>
        <p:txBody>
          <a:bodyPr>
            <a:normAutofit/>
          </a:bodyPr>
          <a:lstStyle/>
          <a:p>
            <a:pPr algn="l"/>
            <a:r>
              <a:rPr lang="en-US" sz="4000" dirty="0">
                <a:latin typeface="Times New Roman" panose="02020603050405020304" pitchFamily="18" charset="0"/>
                <a:cs typeface="Times New Roman" panose="02020603050405020304" pitchFamily="18" charset="0"/>
              </a:rPr>
              <a:t>CHAPTER 4</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STRUCTURES </a:t>
            </a:r>
          </a:p>
        </p:txBody>
      </p:sp>
      <p:sp>
        <p:nvSpPr>
          <p:cNvPr id="3" name="Subtitle 2"/>
          <p:cNvSpPr>
            <a:spLocks noGrp="1"/>
          </p:cNvSpPr>
          <p:nvPr>
            <p:ph type="subTitle" idx="1"/>
          </p:nvPr>
        </p:nvSpPr>
        <p:spPr>
          <a:xfrm>
            <a:off x="614050" y="3874167"/>
            <a:ext cx="6827482" cy="2755233"/>
          </a:xfrm>
          <a:noFill/>
        </p:spPr>
        <p:txBody>
          <a:bodyPr>
            <a:noAutofit/>
          </a:bodyPr>
          <a:lstStyle/>
          <a:p>
            <a:r>
              <a:rPr lang="en-US" sz="2000" dirty="0">
                <a:latin typeface="Times New Roman" panose="02020603050405020304" pitchFamily="18" charset="0"/>
                <a:cs typeface="Times New Roman" panose="02020603050405020304" pitchFamily="18" charset="0"/>
              </a:rPr>
              <a:t>CHAPTER OUTLINE</a:t>
            </a:r>
          </a:p>
          <a:p>
            <a:r>
              <a:rPr lang="en-US" sz="2000" b="0" dirty="0">
                <a:solidFill>
                  <a:schemeClr val="tx1"/>
                </a:solidFill>
                <a:latin typeface="Times New Roman" panose="02020603050405020304" pitchFamily="18" charset="0"/>
                <a:cs typeface="Times New Roman" panose="02020603050405020304" pitchFamily="18" charset="0"/>
              </a:rPr>
              <a:t>4/1  Introduction</a:t>
            </a:r>
          </a:p>
          <a:p>
            <a:r>
              <a:rPr lang="en-US" sz="2000" b="0" dirty="0">
                <a:solidFill>
                  <a:schemeClr val="tx1"/>
                </a:solidFill>
                <a:latin typeface="Times New Roman" panose="02020603050405020304" pitchFamily="18" charset="0"/>
                <a:cs typeface="Times New Roman" panose="02020603050405020304" pitchFamily="18" charset="0"/>
              </a:rPr>
              <a:t>4/2  Plane Trusses</a:t>
            </a:r>
          </a:p>
          <a:p>
            <a:r>
              <a:rPr lang="en-US" sz="2000" b="0" dirty="0">
                <a:solidFill>
                  <a:schemeClr val="tx1"/>
                </a:solidFill>
                <a:latin typeface="Times New Roman" panose="02020603050405020304" pitchFamily="18" charset="0"/>
                <a:cs typeface="Times New Roman" panose="02020603050405020304" pitchFamily="18" charset="0"/>
              </a:rPr>
              <a:t>4/3  Method of Joints</a:t>
            </a:r>
          </a:p>
          <a:p>
            <a:r>
              <a:rPr lang="en-US" sz="2000" b="0" dirty="0">
                <a:solidFill>
                  <a:schemeClr val="tx1"/>
                </a:solidFill>
                <a:latin typeface="Times New Roman" panose="02020603050405020304" pitchFamily="18" charset="0"/>
                <a:cs typeface="Times New Roman" panose="02020603050405020304" pitchFamily="18" charset="0"/>
              </a:rPr>
              <a:t>4/4  Method of Sections</a:t>
            </a:r>
          </a:p>
          <a:p>
            <a:r>
              <a:rPr lang="en-US" sz="2000" b="0" dirty="0">
                <a:solidFill>
                  <a:schemeClr val="tx1"/>
                </a:solidFill>
                <a:latin typeface="Times New Roman" panose="02020603050405020304" pitchFamily="18" charset="0"/>
                <a:cs typeface="Times New Roman" panose="02020603050405020304" pitchFamily="18" charset="0"/>
              </a:rPr>
              <a:t>4/5  Space Trusses</a:t>
            </a:r>
          </a:p>
          <a:p>
            <a:r>
              <a:rPr lang="en-US" sz="2000" b="0" dirty="0">
                <a:solidFill>
                  <a:schemeClr val="tx1"/>
                </a:solidFill>
                <a:latin typeface="Times New Roman" panose="02020603050405020304" pitchFamily="18" charset="0"/>
                <a:cs typeface="Times New Roman" panose="02020603050405020304" pitchFamily="18" charset="0"/>
              </a:rPr>
              <a:t>4/6  Frames and Machines</a:t>
            </a:r>
          </a:p>
        </p:txBody>
      </p:sp>
      <p:sp>
        <p:nvSpPr>
          <p:cNvPr id="5" name="TextBox 4"/>
          <p:cNvSpPr txBox="1"/>
          <p:nvPr/>
        </p:nvSpPr>
        <p:spPr>
          <a:xfrm>
            <a:off x="7765769" y="6629400"/>
            <a:ext cx="4426230" cy="215444"/>
          </a:xfrm>
          <a:prstGeom prst="rect">
            <a:avLst/>
          </a:prstGeom>
          <a:noFill/>
        </p:spPr>
        <p:txBody>
          <a:bodyPr wrap="square" rtlCol="0">
            <a:spAutoFit/>
          </a:bodyPr>
          <a:lstStyle/>
          <a:p>
            <a:r>
              <a:rPr lang="en-US" sz="800" dirty="0" err="1">
                <a:latin typeface="Times New Roman" panose="02020603050405020304" pitchFamily="18" charset="0"/>
                <a:cs typeface="Times New Roman" panose="02020603050405020304" pitchFamily="18" charset="0"/>
              </a:rPr>
              <a:t>Myimagefiles</a:t>
            </a:r>
            <a:r>
              <a:rPr lang="en-US" sz="800" dirty="0">
                <a:latin typeface="Times New Roman" panose="02020603050405020304" pitchFamily="18" charset="0"/>
                <a:cs typeface="Times New Roman" panose="02020603050405020304" pitchFamily="18" charset="0"/>
              </a:rPr>
              <a:t>/</a:t>
            </a:r>
            <a:r>
              <a:rPr lang="en-US" sz="800" dirty="0" err="1">
                <a:latin typeface="Times New Roman" panose="02020603050405020304" pitchFamily="18" charset="0"/>
                <a:cs typeface="Times New Roman" panose="02020603050405020304" pitchFamily="18" charset="0"/>
              </a:rPr>
              <a:t>Alamy</a:t>
            </a:r>
            <a:r>
              <a:rPr lang="en-US" sz="800" dirty="0">
                <a:latin typeface="Times New Roman" panose="02020603050405020304" pitchFamily="18" charset="0"/>
                <a:cs typeface="Times New Roman" panose="02020603050405020304" pitchFamily="18" charset="0"/>
              </a:rPr>
              <a:t> Stock Photo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769" y="0"/>
            <a:ext cx="4426231" cy="6629400"/>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4/3 – Illustration of Method of Joints (1 of 3)</a:t>
            </a:r>
          </a:p>
        </p:txBody>
      </p:sp>
      <p:sp>
        <p:nvSpPr>
          <p:cNvPr id="3" name="Content Placeholder 2"/>
          <p:cNvSpPr>
            <a:spLocks noGrp="1"/>
          </p:cNvSpPr>
          <p:nvPr>
            <p:ph idx="1"/>
          </p:nvPr>
        </p:nvSpPr>
        <p:spPr/>
        <p:txBody>
          <a:bodyPr/>
          <a:lstStyle/>
          <a:p>
            <a:r>
              <a:rPr lang="en-US" dirty="0"/>
              <a:t>Determine the force in each member of the truss.</a:t>
            </a:r>
          </a:p>
          <a:p>
            <a:pPr lvl="1"/>
            <a:endParaRPr lang="en-US" dirty="0"/>
          </a:p>
          <a:p>
            <a:pPr marL="914400" lvl="1" indent="-457200">
              <a:buFont typeface="+mj-lt"/>
              <a:buAutoNum type="arabicPeriod"/>
            </a:pPr>
            <a:r>
              <a:rPr lang="en-US" dirty="0"/>
              <a:t>Determine the external reactions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8665" y="1482512"/>
            <a:ext cx="3035135" cy="5194039"/>
          </a:xfrm>
          <a:prstGeom prst="rect">
            <a:avLst/>
          </a:prstGeom>
        </p:spPr>
      </p:pic>
    </p:spTree>
    <p:extLst>
      <p:ext uri="{BB962C8B-B14F-4D97-AF65-F5344CB8AC3E}">
        <p14:creationId xmlns:p14="http://schemas.microsoft.com/office/powerpoint/2010/main" val="3445406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4/3 – Illustration of Method of Joints (2 of 3)</a:t>
            </a:r>
          </a:p>
        </p:txBody>
      </p:sp>
      <p:sp>
        <p:nvSpPr>
          <p:cNvPr id="3" name="Content Placeholder 2"/>
          <p:cNvSpPr>
            <a:spLocks noGrp="1"/>
          </p:cNvSpPr>
          <p:nvPr>
            <p:ph idx="1"/>
          </p:nvPr>
        </p:nvSpPr>
        <p:spPr>
          <a:xfrm>
            <a:off x="838200" y="1361588"/>
            <a:ext cx="7842662" cy="5288594"/>
          </a:xfrm>
        </p:spPr>
        <p:txBody>
          <a:bodyPr/>
          <a:lstStyle/>
          <a:p>
            <a:r>
              <a:rPr lang="en-US" dirty="0"/>
              <a:t>Determine the force in each member of the truss.</a:t>
            </a:r>
          </a:p>
          <a:p>
            <a:pPr lvl="1"/>
            <a:endParaRPr lang="en-US" dirty="0"/>
          </a:p>
          <a:p>
            <a:pPr marL="571500" lvl="1" indent="-342900">
              <a:buFont typeface="+mj-lt"/>
              <a:buAutoNum type="arabicPeriod"/>
            </a:pPr>
            <a:r>
              <a:rPr lang="en-US" dirty="0"/>
              <a:t>Determine the external reactions.</a:t>
            </a:r>
          </a:p>
          <a:p>
            <a:pPr marL="571500" lvl="1" indent="-342900">
              <a:buFont typeface="+mj-lt"/>
              <a:buAutoNum type="arabicPeriod"/>
            </a:pPr>
            <a:endParaRPr lang="en-US" dirty="0"/>
          </a:p>
          <a:p>
            <a:pPr marL="571500" lvl="1" indent="-342900">
              <a:buFont typeface="+mj-lt"/>
              <a:buAutoNum type="arabicPeriod"/>
            </a:pPr>
            <a:r>
              <a:rPr lang="en-US" dirty="0"/>
              <a:t>Start at a joint with only two unknowns, joint </a:t>
            </a:r>
            <a:r>
              <a:rPr lang="en-US" i="1" dirty="0"/>
              <a:t>A.</a:t>
            </a:r>
          </a:p>
          <a:p>
            <a:pPr marL="571500" lvl="1" indent="-342900">
              <a:buFont typeface="+mj-lt"/>
              <a:buAutoNum type="arabicPeriod"/>
            </a:pPr>
            <a:endParaRPr lang="en-US" i="1" dirty="0"/>
          </a:p>
          <a:p>
            <a:pPr marL="571500" lvl="1" indent="-342900">
              <a:buFont typeface="+mj-lt"/>
              <a:buAutoNum type="arabicPeriod"/>
            </a:pPr>
            <a:r>
              <a:rPr lang="en-US" dirty="0"/>
              <a:t>Draw the free-body diagram and apply equilibrium equations.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7353" y="1361588"/>
            <a:ext cx="2456447" cy="2661627"/>
          </a:xfrm>
          <a:prstGeom prst="rect">
            <a:avLst/>
          </a:prstGeom>
        </p:spPr>
      </p:pic>
    </p:spTree>
    <p:extLst>
      <p:ext uri="{BB962C8B-B14F-4D97-AF65-F5344CB8AC3E}">
        <p14:creationId xmlns:p14="http://schemas.microsoft.com/office/powerpoint/2010/main" val="3891970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4/3 – Illustration of Method of Joints (3 of 3)</a:t>
            </a:r>
          </a:p>
        </p:txBody>
      </p:sp>
      <p:sp>
        <p:nvSpPr>
          <p:cNvPr id="3" name="Content Placeholder 2"/>
          <p:cNvSpPr>
            <a:spLocks noGrp="1"/>
          </p:cNvSpPr>
          <p:nvPr>
            <p:ph idx="1"/>
          </p:nvPr>
        </p:nvSpPr>
        <p:spPr>
          <a:xfrm>
            <a:off x="838200" y="1361588"/>
            <a:ext cx="7444839" cy="5288594"/>
          </a:xfrm>
        </p:spPr>
        <p:txBody>
          <a:bodyPr/>
          <a:lstStyle/>
          <a:p>
            <a:r>
              <a:rPr lang="en-US" dirty="0"/>
              <a:t>Determine the force in each member of the truss.</a:t>
            </a:r>
          </a:p>
          <a:p>
            <a:pPr lvl="1"/>
            <a:endParaRPr lang="en-US" dirty="0"/>
          </a:p>
          <a:p>
            <a:pPr marL="571500" lvl="1" indent="-342900">
              <a:buFont typeface="+mj-lt"/>
              <a:buAutoNum type="arabicPeriod"/>
            </a:pPr>
            <a:r>
              <a:rPr lang="en-US" dirty="0"/>
              <a:t>Determine the external reactions.</a:t>
            </a:r>
          </a:p>
          <a:p>
            <a:pPr marL="571500" lvl="1" indent="-342900">
              <a:buFont typeface="+mj-lt"/>
              <a:buAutoNum type="arabicPeriod"/>
            </a:pPr>
            <a:endParaRPr lang="en-US" dirty="0"/>
          </a:p>
          <a:p>
            <a:pPr marL="571500" lvl="1" indent="-342900">
              <a:buFont typeface="+mj-lt"/>
              <a:buAutoNum type="arabicPeriod"/>
            </a:pPr>
            <a:r>
              <a:rPr lang="en-US" dirty="0"/>
              <a:t>Start at a joint with only two unknowns, Joint </a:t>
            </a:r>
            <a:r>
              <a:rPr lang="en-US" i="1" dirty="0"/>
              <a:t>A.</a:t>
            </a:r>
          </a:p>
          <a:p>
            <a:pPr marL="571500" lvl="1" indent="-342900">
              <a:buFont typeface="+mj-lt"/>
              <a:buAutoNum type="arabicPeriod"/>
            </a:pPr>
            <a:endParaRPr lang="en-US" i="1" dirty="0"/>
          </a:p>
          <a:p>
            <a:pPr marL="571500" lvl="1" indent="-342900">
              <a:buFont typeface="+mj-lt"/>
              <a:buAutoNum type="arabicPeriod"/>
            </a:pPr>
            <a:r>
              <a:rPr lang="en-US" dirty="0"/>
              <a:t>Draw the free-body diagram and apply equilibrium equations.</a:t>
            </a:r>
          </a:p>
          <a:p>
            <a:pPr marL="571500" lvl="1" indent="-342900">
              <a:buFont typeface="+mj-lt"/>
              <a:buAutoNum type="arabicPeriod"/>
            </a:pPr>
            <a:endParaRPr lang="en-US" dirty="0"/>
          </a:p>
          <a:p>
            <a:pPr marL="571500" lvl="1" indent="-342900">
              <a:buFont typeface="+mj-lt"/>
              <a:buAutoNum type="arabicPeriod"/>
            </a:pPr>
            <a:r>
              <a:rPr lang="en-US" dirty="0"/>
              <a:t>Proceed to the next joint and repeat the process.</a:t>
            </a:r>
          </a:p>
          <a:p>
            <a:pPr marL="571500" lvl="1" indent="-342900">
              <a:buFont typeface="+mj-lt"/>
              <a:buAutoNum type="arabicPeriod"/>
            </a:pPr>
            <a:endParaRPr lang="en-US" dirty="0"/>
          </a:p>
          <a:p>
            <a:pPr marL="571500" lvl="1" indent="-342900">
              <a:buFont typeface="+mj-lt"/>
              <a:buAutoNum type="arabicPeriod"/>
            </a:pPr>
            <a:r>
              <a:rPr lang="en-US" dirty="0"/>
              <a:t>Be careful with the signs of the members and indicate if they are in tension or compression.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63820" y="1361588"/>
            <a:ext cx="3925260" cy="4878895"/>
          </a:xfrm>
          <a:prstGeom prst="rect">
            <a:avLst/>
          </a:prstGeom>
        </p:spPr>
      </p:pic>
    </p:spTree>
    <p:extLst>
      <p:ext uri="{BB962C8B-B14F-4D97-AF65-F5344CB8AC3E}">
        <p14:creationId xmlns:p14="http://schemas.microsoft.com/office/powerpoint/2010/main" val="63758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Internal and External Redundancy</a:t>
            </a:r>
          </a:p>
        </p:txBody>
      </p:sp>
      <p:sp>
        <p:nvSpPr>
          <p:cNvPr id="3" name="Content Placeholder 2"/>
          <p:cNvSpPr>
            <a:spLocks noGrp="1"/>
          </p:cNvSpPr>
          <p:nvPr>
            <p:ph idx="1"/>
          </p:nvPr>
        </p:nvSpPr>
        <p:spPr/>
        <p:txBody>
          <a:bodyPr/>
          <a:lstStyle/>
          <a:p>
            <a:r>
              <a:rPr lang="en-US" dirty="0"/>
              <a:t>External Redundancy</a:t>
            </a:r>
          </a:p>
          <a:p>
            <a:endParaRPr lang="en-US" dirty="0"/>
          </a:p>
          <a:p>
            <a:r>
              <a:rPr lang="en-US" dirty="0"/>
              <a:t>Internal Redundancy</a:t>
            </a:r>
          </a:p>
          <a:p>
            <a:endParaRPr lang="en-US" dirty="0"/>
          </a:p>
          <a:p>
            <a:r>
              <a:rPr lang="en-US" dirty="0"/>
              <a:t>Checking for Internal </a:t>
            </a:r>
            <a:r>
              <a:rPr lang="en-US" dirty="0" err="1"/>
              <a:t>Statical</a:t>
            </a:r>
            <a:r>
              <a:rPr lang="en-US" dirty="0"/>
              <a:t> Determinacy</a:t>
            </a:r>
          </a:p>
          <a:p>
            <a:pPr lvl="1"/>
            <a:r>
              <a:rPr lang="en-US" dirty="0"/>
              <a:t>Number of Internal Members, </a:t>
            </a:r>
            <a:r>
              <a:rPr lang="en-US" i="1" dirty="0"/>
              <a:t>m</a:t>
            </a:r>
          </a:p>
          <a:p>
            <a:pPr lvl="1"/>
            <a:r>
              <a:rPr lang="en-US" dirty="0"/>
              <a:t>Number of Joint Connections, </a:t>
            </a:r>
            <a:r>
              <a:rPr lang="en-US" i="1" dirty="0"/>
              <a:t>j</a:t>
            </a:r>
            <a:endParaRPr lang="en-US" dirty="0"/>
          </a:p>
          <a:p>
            <a:pPr lvl="1"/>
            <a:r>
              <a:rPr lang="en-US" dirty="0"/>
              <a:t>Truss is statically determinate internally if…  </a:t>
            </a:r>
            <a:r>
              <a:rPr lang="en-US" i="1" dirty="0"/>
              <a:t>m</a:t>
            </a:r>
            <a:r>
              <a:rPr lang="en-US" dirty="0"/>
              <a:t> + 3 = 2</a:t>
            </a:r>
            <a:r>
              <a:rPr lang="en-US" i="1" dirty="0"/>
              <a:t>j</a:t>
            </a:r>
            <a:endParaRPr lang="en-US" dirty="0"/>
          </a:p>
          <a:p>
            <a:endParaRPr lang="en-US" dirty="0"/>
          </a:p>
          <a:p>
            <a:r>
              <a:rPr lang="en-US" dirty="0"/>
              <a:t>Comment on Stability</a:t>
            </a:r>
          </a:p>
        </p:txBody>
      </p:sp>
    </p:spTree>
    <p:extLst>
      <p:ext uri="{BB962C8B-B14F-4D97-AF65-F5344CB8AC3E}">
        <p14:creationId xmlns:p14="http://schemas.microsoft.com/office/powerpoint/2010/main" val="2361003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Special Conditions in Trusses (1 of 3)</a:t>
            </a:r>
          </a:p>
        </p:txBody>
      </p:sp>
      <p:sp>
        <p:nvSpPr>
          <p:cNvPr id="3" name="Content Placeholder 2"/>
          <p:cNvSpPr>
            <a:spLocks noGrp="1"/>
          </p:cNvSpPr>
          <p:nvPr>
            <p:ph idx="1"/>
          </p:nvPr>
        </p:nvSpPr>
        <p:spPr/>
        <p:txBody>
          <a:bodyPr>
            <a:normAutofit/>
          </a:bodyPr>
          <a:lstStyle/>
          <a:p>
            <a:r>
              <a:rPr lang="en-US" dirty="0"/>
              <a:t>Condition 1:  Three Members at a Joint, Two are Collinear</a:t>
            </a:r>
          </a:p>
          <a:p>
            <a:endParaRPr lang="en-US" dirty="0"/>
          </a:p>
          <a:p>
            <a:endParaRPr lang="en-US" dirty="0"/>
          </a:p>
          <a:p>
            <a:endParaRPr lang="en-US" dirty="0"/>
          </a:p>
          <a:p>
            <a:endParaRPr lang="en-US" dirty="0"/>
          </a:p>
          <a:p>
            <a:r>
              <a:rPr lang="en-US" dirty="0"/>
              <a:t>Condition 2:  Two Members at a Joint, Not Collinear</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863465"/>
            <a:ext cx="2514600" cy="214242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528395"/>
            <a:ext cx="3108187" cy="2177257"/>
          </a:xfrm>
          <a:prstGeom prst="rect">
            <a:avLst/>
          </a:prstGeom>
        </p:spPr>
      </p:pic>
    </p:spTree>
    <p:extLst>
      <p:ext uri="{BB962C8B-B14F-4D97-AF65-F5344CB8AC3E}">
        <p14:creationId xmlns:p14="http://schemas.microsoft.com/office/powerpoint/2010/main" val="199873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Special Conditions in Trusses (2 of 3)</a:t>
            </a:r>
          </a:p>
        </p:txBody>
      </p:sp>
      <p:sp>
        <p:nvSpPr>
          <p:cNvPr id="3" name="Content Placeholder 2"/>
          <p:cNvSpPr>
            <a:spLocks noGrp="1"/>
          </p:cNvSpPr>
          <p:nvPr>
            <p:ph idx="1"/>
          </p:nvPr>
        </p:nvSpPr>
        <p:spPr/>
        <p:txBody>
          <a:bodyPr>
            <a:normAutofit/>
          </a:bodyPr>
          <a:lstStyle/>
          <a:p>
            <a:r>
              <a:rPr lang="en-US" dirty="0"/>
              <a:t>Condition 3:  Two Pairs of Collinear Members at a Joint</a:t>
            </a:r>
          </a:p>
          <a:p>
            <a:endParaRPr lang="en-US" dirty="0"/>
          </a:p>
          <a:p>
            <a:endParaRPr lang="en-US" dirty="0"/>
          </a:p>
          <a:p>
            <a:endParaRPr lang="en-US" dirty="0"/>
          </a:p>
          <a:p>
            <a:endParaRPr lang="en-US" dirty="0"/>
          </a:p>
          <a:p>
            <a:r>
              <a:rPr lang="en-US" dirty="0"/>
              <a:t>Condition 4:  Cross Bracing</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1683" y="1915041"/>
            <a:ext cx="2882117" cy="227819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649127"/>
            <a:ext cx="3657600" cy="1471448"/>
          </a:xfrm>
          <a:prstGeom prst="rect">
            <a:avLst/>
          </a:prstGeom>
        </p:spPr>
      </p:pic>
    </p:spTree>
    <p:extLst>
      <p:ext uri="{BB962C8B-B14F-4D97-AF65-F5344CB8AC3E}">
        <p14:creationId xmlns:p14="http://schemas.microsoft.com/office/powerpoint/2010/main" val="256027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Special Conditions in Trusses (3 of 3)</a:t>
            </a:r>
          </a:p>
        </p:txBody>
      </p:sp>
      <p:sp>
        <p:nvSpPr>
          <p:cNvPr id="3" name="Content Placeholder 2"/>
          <p:cNvSpPr>
            <a:spLocks noGrp="1"/>
          </p:cNvSpPr>
          <p:nvPr>
            <p:ph idx="1"/>
          </p:nvPr>
        </p:nvSpPr>
        <p:spPr/>
        <p:txBody>
          <a:bodyPr>
            <a:normAutofit/>
          </a:bodyPr>
          <a:lstStyle/>
          <a:p>
            <a:r>
              <a:rPr lang="en-US" dirty="0"/>
              <a:t>Condition 5:  Avoiding Simultaneous Equations</a:t>
            </a:r>
          </a:p>
          <a:p>
            <a:pPr lvl="1"/>
            <a:endParaRPr lang="en-US" dirty="0"/>
          </a:p>
          <a:p>
            <a:pPr lvl="1"/>
            <a:r>
              <a:rPr lang="en-US" dirty="0"/>
              <a:t>Summing Forces along </a:t>
            </a:r>
            <a:r>
              <a:rPr lang="en-US" i="1" dirty="0"/>
              <a:t>x</a:t>
            </a:r>
            <a:r>
              <a:rPr lang="en-US" dirty="0"/>
              <a:t>-Axis Eliminates </a:t>
            </a:r>
            <a:r>
              <a:rPr lang="en-US" i="1" dirty="0"/>
              <a:t>F</a:t>
            </a:r>
            <a:r>
              <a:rPr lang="en-US" baseline="-25000" dirty="0"/>
              <a:t>1</a:t>
            </a:r>
          </a:p>
          <a:p>
            <a:pPr lvl="1"/>
            <a:endParaRPr lang="en-US" baseline="-25000" dirty="0"/>
          </a:p>
          <a:p>
            <a:pPr lvl="1"/>
            <a:r>
              <a:rPr lang="en-US" dirty="0"/>
              <a:t>Summing Forces along </a:t>
            </a:r>
            <a:r>
              <a:rPr lang="en-US" i="1" dirty="0"/>
              <a:t>x′</a:t>
            </a:r>
            <a:r>
              <a:rPr lang="en-US" dirty="0"/>
              <a:t>-Axis Eliminates </a:t>
            </a:r>
            <a:r>
              <a:rPr lang="en-US" i="1" dirty="0"/>
              <a:t>F</a:t>
            </a:r>
            <a:r>
              <a:rPr lang="en-US" baseline="-25000" dirty="0"/>
              <a:t>2</a:t>
            </a:r>
          </a:p>
          <a:p>
            <a:pPr lvl="1"/>
            <a:endParaRPr lang="en-US" sz="20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244957"/>
          </a:xfrm>
          <a:prstGeom prst="rect">
            <a:avLst/>
          </a:prstGeom>
        </p:spPr>
      </p:pic>
    </p:spTree>
    <p:extLst>
      <p:ext uri="{BB962C8B-B14F-4D97-AF65-F5344CB8AC3E}">
        <p14:creationId xmlns:p14="http://schemas.microsoft.com/office/powerpoint/2010/main" val="3475387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4/1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Compute the force in each member of the loaded cantilever truss by the method of joints.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43113"/>
            <a:ext cx="3200400" cy="2616506"/>
          </a:xfrm>
          <a:prstGeom prst="rect">
            <a:avLst/>
          </a:prstGeom>
        </p:spPr>
      </p:pic>
    </p:spTree>
    <p:extLst>
      <p:ext uri="{BB962C8B-B14F-4D97-AF65-F5344CB8AC3E}">
        <p14:creationId xmlns:p14="http://schemas.microsoft.com/office/powerpoint/2010/main" val="393785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4/1 (2 of 4)</a:t>
            </a:r>
          </a:p>
        </p:txBody>
      </p:sp>
      <p:sp>
        <p:nvSpPr>
          <p:cNvPr id="3" name="Content Placeholder 2"/>
          <p:cNvSpPr>
            <a:spLocks noGrp="1"/>
          </p:cNvSpPr>
          <p:nvPr>
            <p:ph idx="1"/>
          </p:nvPr>
        </p:nvSpPr>
        <p:spPr/>
        <p:txBody>
          <a:bodyPr/>
          <a:lstStyle/>
          <a:p>
            <a:r>
              <a:rPr lang="en-US" dirty="0"/>
              <a:t>Find External Reactions</a:t>
            </a:r>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61650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37468" y="3978094"/>
            <a:ext cx="3220091" cy="223982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4733"/>
            <a:ext cx="5943600" cy="1064358"/>
          </a:xfrm>
          <a:prstGeom prst="rect">
            <a:avLst/>
          </a:prstGeom>
        </p:spPr>
      </p:pic>
    </p:spTree>
    <p:extLst>
      <p:ext uri="{BB962C8B-B14F-4D97-AF65-F5344CB8AC3E}">
        <p14:creationId xmlns:p14="http://schemas.microsoft.com/office/powerpoint/2010/main" val="482368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4/1 (3 of 4)</a:t>
            </a:r>
          </a:p>
        </p:txBody>
      </p:sp>
      <p:sp>
        <p:nvSpPr>
          <p:cNvPr id="3" name="Content Placeholder 2"/>
          <p:cNvSpPr>
            <a:spLocks noGrp="1"/>
          </p:cNvSpPr>
          <p:nvPr>
            <p:ph idx="1"/>
          </p:nvPr>
        </p:nvSpPr>
        <p:spPr/>
        <p:txBody>
          <a:bodyPr/>
          <a:lstStyle/>
          <a:p>
            <a:r>
              <a:rPr lang="en-US" dirty="0"/>
              <a:t>Equilibrium of Joint </a:t>
            </a:r>
            <a:r>
              <a:rPr lang="en-US" i="1" dirty="0"/>
              <a:t>A</a:t>
            </a:r>
          </a:p>
          <a:p>
            <a:endParaRPr lang="en-US" i="1" dirty="0"/>
          </a:p>
          <a:p>
            <a:endParaRPr lang="en-US" i="1" dirty="0"/>
          </a:p>
          <a:p>
            <a:endParaRPr lang="en-US" i="1" dirty="0"/>
          </a:p>
          <a:p>
            <a:endParaRPr lang="en-US" i="1" dirty="0"/>
          </a:p>
          <a:p>
            <a:endParaRPr lang="en-US" dirty="0"/>
          </a:p>
          <a:p>
            <a:r>
              <a:rPr lang="en-US" dirty="0"/>
              <a:t>Equilibrium of Joint </a:t>
            </a:r>
            <a:r>
              <a:rPr lang="en-US" i="1" dirty="0"/>
              <a:t>B</a:t>
            </a:r>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616506"/>
          </a:xfrm>
          <a:prstGeom prst="rect">
            <a:avLst/>
          </a:prstGeom>
        </p:spPr>
      </p:pic>
      <p:pic>
        <p:nvPicPr>
          <p:cNvPr id="7" name="Picture 6"/>
          <p:cNvPicPr>
            <a:picLocks noChangeAspect="1"/>
          </p:cNvPicPr>
          <p:nvPr/>
        </p:nvPicPr>
        <p:blipFill>
          <a:blip r:embed="rId3">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38200" y="1910551"/>
            <a:ext cx="1143000" cy="1820333"/>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95500" y="2116207"/>
            <a:ext cx="5943600" cy="1409019"/>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067225"/>
            <a:ext cx="1517854" cy="1262323"/>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8766" y="5239737"/>
            <a:ext cx="5943600" cy="601670"/>
          </a:xfrm>
          <a:prstGeom prst="rect">
            <a:avLst/>
          </a:prstGeom>
        </p:spPr>
      </p:pic>
      <p:pic>
        <p:nvPicPr>
          <p:cNvPr id="11" name="Picture 1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65078" y="4497555"/>
            <a:ext cx="3337560" cy="1633166"/>
          </a:xfrm>
          <a:prstGeom prst="rect">
            <a:avLst/>
          </a:prstGeom>
        </p:spPr>
      </p:pic>
    </p:spTree>
    <p:extLst>
      <p:ext uri="{BB962C8B-B14F-4D97-AF65-F5344CB8AC3E}">
        <p14:creationId xmlns:p14="http://schemas.microsoft.com/office/powerpoint/2010/main" val="187304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4/1  Introduction</a:t>
            </a:r>
          </a:p>
        </p:txBody>
      </p:sp>
      <p:sp>
        <p:nvSpPr>
          <p:cNvPr id="3" name="Content Placeholder 2"/>
          <p:cNvSpPr>
            <a:spLocks noGrp="1"/>
          </p:cNvSpPr>
          <p:nvPr>
            <p:ph idx="1"/>
          </p:nvPr>
        </p:nvSpPr>
        <p:spPr/>
        <p:txBody>
          <a:bodyPr>
            <a:normAutofit/>
          </a:bodyPr>
          <a:lstStyle/>
          <a:p>
            <a:r>
              <a:rPr lang="en-US" dirty="0"/>
              <a:t>Reminders from Chapter 3</a:t>
            </a:r>
          </a:p>
          <a:p>
            <a:pPr lvl="1"/>
            <a:r>
              <a:rPr lang="en-US" dirty="0"/>
              <a:t>Equilibrium of a Single Rigid Body</a:t>
            </a:r>
          </a:p>
          <a:p>
            <a:pPr lvl="1"/>
            <a:r>
              <a:rPr lang="en-US" dirty="0"/>
              <a:t>Free-Body Diagrams of an Entire Structure</a:t>
            </a:r>
          </a:p>
          <a:p>
            <a:pPr lvl="1"/>
            <a:r>
              <a:rPr lang="en-US" dirty="0"/>
              <a:t>Application of Force and Moment Equations of Equilibrium</a:t>
            </a:r>
          </a:p>
          <a:p>
            <a:endParaRPr lang="en-US" dirty="0"/>
          </a:p>
          <a:p>
            <a:r>
              <a:rPr lang="en-US" dirty="0"/>
              <a:t>Purpose of Chapter 4</a:t>
            </a:r>
          </a:p>
          <a:p>
            <a:pPr lvl="1"/>
            <a:r>
              <a:rPr lang="en-US" dirty="0"/>
              <a:t>Equilibrium of Several Rigid Bodies</a:t>
            </a:r>
          </a:p>
          <a:p>
            <a:pPr lvl="1"/>
            <a:r>
              <a:rPr lang="en-US" dirty="0"/>
              <a:t>Free-Body Diagrams of Portions of a Structure</a:t>
            </a:r>
          </a:p>
          <a:p>
            <a:pPr lvl="1"/>
            <a:r>
              <a:rPr lang="en-US" dirty="0"/>
              <a:t>Application of Force and Moment Equations of Equilibrium</a:t>
            </a:r>
          </a:p>
          <a:p>
            <a:pPr lvl="1"/>
            <a:r>
              <a:rPr lang="en-US" dirty="0"/>
              <a:t>Application of Newton’s 3</a:t>
            </a:r>
            <a:r>
              <a:rPr lang="en-US" baseline="30000" dirty="0"/>
              <a:t>rd</a:t>
            </a:r>
            <a:r>
              <a:rPr lang="en-US" dirty="0"/>
              <a:t> Law</a:t>
            </a:r>
          </a:p>
          <a:p>
            <a:endParaRPr lang="en-US" dirty="0"/>
          </a:p>
          <a:p>
            <a:pPr marL="457200" lvl="1" indent="0">
              <a:buNone/>
            </a:pPr>
            <a:endParaRPr lang="en-US" dirty="0"/>
          </a:p>
        </p:txBody>
      </p:sp>
    </p:spTree>
    <p:extLst>
      <p:ext uri="{BB962C8B-B14F-4D97-AF65-F5344CB8AC3E}">
        <p14:creationId xmlns:p14="http://schemas.microsoft.com/office/powerpoint/2010/main" val="144758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4/1 (4 of 4)</a:t>
            </a:r>
          </a:p>
        </p:txBody>
      </p:sp>
      <p:sp>
        <p:nvSpPr>
          <p:cNvPr id="3" name="Content Placeholder 2"/>
          <p:cNvSpPr>
            <a:spLocks noGrp="1"/>
          </p:cNvSpPr>
          <p:nvPr>
            <p:ph idx="1"/>
          </p:nvPr>
        </p:nvSpPr>
        <p:spPr/>
        <p:txBody>
          <a:bodyPr/>
          <a:lstStyle/>
          <a:p>
            <a:r>
              <a:rPr lang="en-US" dirty="0"/>
              <a:t>Equilibrium of Joint </a:t>
            </a:r>
            <a:r>
              <a:rPr lang="en-US" i="1" dirty="0"/>
              <a:t>C</a:t>
            </a:r>
          </a:p>
          <a:p>
            <a:endParaRPr lang="en-US" i="1" dirty="0"/>
          </a:p>
          <a:p>
            <a:endParaRPr lang="en-US" i="1" dirty="0"/>
          </a:p>
          <a:p>
            <a:endParaRPr lang="en-US" i="1" dirty="0"/>
          </a:p>
          <a:p>
            <a:endParaRPr lang="en-US" i="1" dirty="0"/>
          </a:p>
          <a:p>
            <a:pPr lvl="2"/>
            <a:endParaRPr lang="en-US" dirty="0"/>
          </a:p>
          <a:p>
            <a:r>
              <a:rPr lang="en-US" dirty="0"/>
              <a:t>Equilibrium of Joint </a:t>
            </a:r>
            <a:r>
              <a:rPr lang="en-US" i="1" dirty="0"/>
              <a:t>E</a:t>
            </a:r>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1680" y="1361588"/>
            <a:ext cx="3200400" cy="2616506"/>
          </a:xfrm>
          <a:prstGeom prst="rect">
            <a:avLst/>
          </a:prstGeom>
        </p:spPr>
      </p:pic>
      <p:pic>
        <p:nvPicPr>
          <p:cNvPr id="12" name="Picture 1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5384" y="1982856"/>
            <a:ext cx="1427064" cy="189073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5264" y="2271563"/>
            <a:ext cx="5943600" cy="1313317"/>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713" y="4821078"/>
            <a:ext cx="1538551" cy="1618684"/>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5264" y="5630420"/>
            <a:ext cx="5943600" cy="267128"/>
          </a:xfrm>
          <a:prstGeom prst="rect">
            <a:avLst/>
          </a:prstGeom>
        </p:spPr>
      </p:pic>
    </p:spTree>
    <p:extLst>
      <p:ext uri="{BB962C8B-B14F-4D97-AF65-F5344CB8AC3E}">
        <p14:creationId xmlns:p14="http://schemas.microsoft.com/office/powerpoint/2010/main" val="1710071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4/2 (1 of 4)</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The simple truss shown supports the two loads, each of magnitude </a:t>
            </a:r>
            <a:r>
              <a:rPr lang="en-US" sz="2000" i="1" dirty="0"/>
              <a:t>L</a:t>
            </a:r>
            <a:r>
              <a:rPr lang="en-US" sz="2000" dirty="0"/>
              <a:t>.  Determine the forces in members </a:t>
            </a:r>
            <a:r>
              <a:rPr lang="en-US" sz="2000" i="1" dirty="0"/>
              <a:t>DE</a:t>
            </a:r>
            <a:r>
              <a:rPr lang="en-US" sz="2000" dirty="0"/>
              <a:t>, </a:t>
            </a:r>
            <a:r>
              <a:rPr lang="en-US" sz="2000" i="1" dirty="0"/>
              <a:t>DF</a:t>
            </a:r>
            <a:r>
              <a:rPr lang="en-US" sz="2000" dirty="0"/>
              <a:t>, </a:t>
            </a:r>
            <a:r>
              <a:rPr lang="en-US" sz="2000" i="1" dirty="0"/>
              <a:t>DG</a:t>
            </a:r>
            <a:r>
              <a:rPr lang="en-US" sz="2000" dirty="0"/>
              <a:t>, and </a:t>
            </a:r>
            <a:r>
              <a:rPr lang="en-US" sz="2000" i="1" dirty="0"/>
              <a:t>CD</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84467"/>
            <a:ext cx="3200400" cy="2800350"/>
          </a:xfrm>
          <a:prstGeom prst="rect">
            <a:avLst/>
          </a:prstGeom>
        </p:spPr>
      </p:pic>
    </p:spTree>
    <p:extLst>
      <p:ext uri="{BB962C8B-B14F-4D97-AF65-F5344CB8AC3E}">
        <p14:creationId xmlns:p14="http://schemas.microsoft.com/office/powerpoint/2010/main" val="50569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4/2 (2 of 4)</a:t>
            </a:r>
          </a:p>
        </p:txBody>
      </p:sp>
      <p:sp>
        <p:nvSpPr>
          <p:cNvPr id="3" name="Content Placeholder 2"/>
          <p:cNvSpPr>
            <a:spLocks noGrp="1"/>
          </p:cNvSpPr>
          <p:nvPr>
            <p:ph idx="1"/>
          </p:nvPr>
        </p:nvSpPr>
        <p:spPr/>
        <p:txBody>
          <a:bodyPr/>
          <a:lstStyle/>
          <a:p>
            <a:r>
              <a:rPr lang="en-US" dirty="0"/>
              <a:t>Geometry of Joint </a:t>
            </a:r>
            <a:r>
              <a:rPr lang="en-US" i="1" dirty="0"/>
              <a:t>E</a:t>
            </a:r>
            <a:endParaRPr lang="en-US" dirty="0"/>
          </a:p>
          <a:p>
            <a:endParaRPr lang="en-US" dirty="0"/>
          </a:p>
          <a:p>
            <a:endParaRPr lang="en-US" dirty="0"/>
          </a:p>
          <a:p>
            <a:endParaRPr lang="en-US" dirty="0"/>
          </a:p>
          <a:p>
            <a:endParaRPr lang="en-US" dirty="0"/>
          </a:p>
          <a:p>
            <a:r>
              <a:rPr lang="en-US" dirty="0"/>
              <a:t>Equilibrium of Joint </a:t>
            </a:r>
            <a:r>
              <a:rPr lang="en-US" i="1" dirty="0"/>
              <a:t>E</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4003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42557"/>
            <a:ext cx="1691640" cy="149036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073" y="4496439"/>
            <a:ext cx="1280160" cy="2037506"/>
          </a:xfrm>
          <a:prstGeom prst="rect">
            <a:avLst/>
          </a:prstGeom>
        </p:spPr>
      </p:pic>
      <p:pic>
        <p:nvPicPr>
          <p:cNvPr id="8" name="Picture 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1237"/>
          <a:stretch/>
        </p:blipFill>
        <p:spPr>
          <a:xfrm>
            <a:off x="2204103" y="5188581"/>
            <a:ext cx="5943600" cy="616661"/>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6573" y="5188581"/>
            <a:ext cx="3337560" cy="653223"/>
          </a:xfrm>
          <a:prstGeom prst="rect">
            <a:avLst/>
          </a:prstGeom>
        </p:spPr>
      </p:pic>
      <p:pic>
        <p:nvPicPr>
          <p:cNvPr id="11" name="Picture 1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43589"/>
          <a:stretch/>
        </p:blipFill>
        <p:spPr>
          <a:xfrm>
            <a:off x="2625437" y="1842557"/>
            <a:ext cx="5943600" cy="897416"/>
          </a:xfrm>
          <a:prstGeom prst="rect">
            <a:avLst/>
          </a:prstGeom>
        </p:spPr>
      </p:pic>
    </p:spTree>
    <p:extLst>
      <p:ext uri="{BB962C8B-B14F-4D97-AF65-F5344CB8AC3E}">
        <p14:creationId xmlns:p14="http://schemas.microsoft.com/office/powerpoint/2010/main" val="3493824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4/2 (3 of 4)</a:t>
            </a:r>
          </a:p>
        </p:txBody>
      </p:sp>
      <p:sp>
        <p:nvSpPr>
          <p:cNvPr id="3" name="Content Placeholder 2"/>
          <p:cNvSpPr>
            <a:spLocks noGrp="1"/>
          </p:cNvSpPr>
          <p:nvPr>
            <p:ph idx="1"/>
          </p:nvPr>
        </p:nvSpPr>
        <p:spPr/>
        <p:txBody>
          <a:bodyPr/>
          <a:lstStyle/>
          <a:p>
            <a:r>
              <a:rPr lang="en-US" dirty="0"/>
              <a:t>Geometry of Joint </a:t>
            </a:r>
            <a:r>
              <a:rPr lang="en-US" i="1" dirty="0"/>
              <a:t>F</a:t>
            </a:r>
            <a:endParaRPr lang="en-US" dirty="0"/>
          </a:p>
          <a:p>
            <a:endParaRPr lang="en-US" dirty="0"/>
          </a:p>
          <a:p>
            <a:endParaRPr lang="en-US" dirty="0"/>
          </a:p>
          <a:p>
            <a:endParaRPr lang="en-US" dirty="0"/>
          </a:p>
          <a:p>
            <a:r>
              <a:rPr lang="en-US" dirty="0"/>
              <a:t>Equilibrium of Joint </a:t>
            </a:r>
            <a:r>
              <a:rPr lang="en-US" i="1" dirty="0"/>
              <a:t>F</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40030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199844"/>
            <a:ext cx="1371600" cy="1916130"/>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35510"/>
            <a:ext cx="1743531" cy="1160555"/>
          </a:xfrm>
          <a:prstGeom prst="rect">
            <a:avLst/>
          </a:prstGeom>
        </p:spPr>
      </p:pic>
      <p:pic>
        <p:nvPicPr>
          <p:cNvPr id="12" name="Picture 11"/>
          <p:cNvPicPr>
            <a:picLocks noChangeAspect="1"/>
          </p:cNvPicPr>
          <p:nvPr/>
        </p:nvPicPr>
        <p:blipFill rotWithShape="1">
          <a:blip r:embed="rId5">
            <a:clrChange>
              <a:clrFrom>
                <a:srgbClr val="FFFFF6"/>
              </a:clrFrom>
              <a:clrTo>
                <a:srgbClr val="FFFFF6">
                  <a:alpha val="0"/>
                </a:srgbClr>
              </a:clrTo>
            </a:clrChange>
            <a:extLst>
              <a:ext uri="{28A0092B-C50C-407E-A947-70E740481C1C}">
                <a14:useLocalDpi xmlns:a14="http://schemas.microsoft.com/office/drawing/2010/main" val="0"/>
              </a:ext>
            </a:extLst>
          </a:blip>
          <a:srcRect b="72365"/>
          <a:stretch/>
        </p:blipFill>
        <p:spPr>
          <a:xfrm>
            <a:off x="1524000" y="2032970"/>
            <a:ext cx="5943600" cy="682183"/>
          </a:xfrm>
          <a:prstGeom prst="rect">
            <a:avLst/>
          </a:prstGeom>
        </p:spPr>
      </p:pic>
      <p:pic>
        <p:nvPicPr>
          <p:cNvPr id="13" name="Picture 12"/>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3539"/>
          <a:stretch/>
        </p:blipFill>
        <p:spPr>
          <a:xfrm>
            <a:off x="2581731" y="4461030"/>
            <a:ext cx="5943600" cy="1393758"/>
          </a:xfrm>
          <a:prstGeom prst="rect">
            <a:avLst/>
          </a:prstGeom>
        </p:spPr>
      </p:pic>
    </p:spTree>
    <p:extLst>
      <p:ext uri="{BB962C8B-B14F-4D97-AF65-F5344CB8AC3E}">
        <p14:creationId xmlns:p14="http://schemas.microsoft.com/office/powerpoint/2010/main" val="103213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4/3 – Sample Problem 4/2 (4 of 4)</a:t>
            </a:r>
          </a:p>
        </p:txBody>
      </p:sp>
      <p:sp>
        <p:nvSpPr>
          <p:cNvPr id="3" name="Content Placeholder 2"/>
          <p:cNvSpPr>
            <a:spLocks noGrp="1"/>
          </p:cNvSpPr>
          <p:nvPr>
            <p:ph idx="1"/>
          </p:nvPr>
        </p:nvSpPr>
        <p:spPr/>
        <p:txBody>
          <a:bodyPr/>
          <a:lstStyle/>
          <a:p>
            <a:r>
              <a:rPr lang="en-US" dirty="0"/>
              <a:t>Geometry of Joint </a:t>
            </a:r>
            <a:r>
              <a:rPr lang="en-US" i="1" dirty="0"/>
              <a:t>D</a:t>
            </a:r>
            <a:endParaRPr lang="en-US" dirty="0"/>
          </a:p>
          <a:p>
            <a:endParaRPr lang="en-US" dirty="0"/>
          </a:p>
          <a:p>
            <a:endParaRPr lang="en-US" dirty="0"/>
          </a:p>
          <a:p>
            <a:endParaRPr lang="en-US" dirty="0"/>
          </a:p>
          <a:p>
            <a:endParaRPr lang="en-US" dirty="0"/>
          </a:p>
          <a:p>
            <a:r>
              <a:rPr lang="en-US" dirty="0"/>
              <a:t>Equilibrium of Joint </a:t>
            </a:r>
            <a:r>
              <a:rPr lang="en-US" i="1" dirty="0"/>
              <a:t>D</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40030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38200" y="4527729"/>
            <a:ext cx="2138573" cy="1784824"/>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838200" y="1959314"/>
            <a:ext cx="1904381" cy="1802574"/>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9342" y="2258543"/>
            <a:ext cx="5943600" cy="1204115"/>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18" y="4527729"/>
            <a:ext cx="5943600" cy="1057382"/>
          </a:xfrm>
          <a:prstGeom prst="rect">
            <a:avLst/>
          </a:prstGeom>
        </p:spPr>
      </p:pic>
      <p:pic>
        <p:nvPicPr>
          <p:cNvPr id="14" name="Picture 1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1018" y="5693246"/>
            <a:ext cx="5029200" cy="619307"/>
          </a:xfrm>
          <a:prstGeom prst="rect">
            <a:avLst/>
          </a:prstGeom>
        </p:spPr>
      </p:pic>
    </p:spTree>
    <p:extLst>
      <p:ext uri="{BB962C8B-B14F-4D97-AF65-F5344CB8AC3E}">
        <p14:creationId xmlns:p14="http://schemas.microsoft.com/office/powerpoint/2010/main" val="2608987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Method of Sections</a:t>
            </a:r>
          </a:p>
        </p:txBody>
      </p:sp>
      <p:sp>
        <p:nvSpPr>
          <p:cNvPr id="3" name="Content Placeholder 2"/>
          <p:cNvSpPr>
            <a:spLocks noGrp="1"/>
          </p:cNvSpPr>
          <p:nvPr>
            <p:ph idx="1"/>
          </p:nvPr>
        </p:nvSpPr>
        <p:spPr/>
        <p:txBody>
          <a:bodyPr>
            <a:normAutofit/>
          </a:bodyPr>
          <a:lstStyle/>
          <a:p>
            <a:r>
              <a:rPr lang="en-US" dirty="0"/>
              <a:t>Differences with the Method of Joints</a:t>
            </a:r>
          </a:p>
          <a:p>
            <a:pPr lvl="1"/>
            <a:r>
              <a:rPr lang="en-US" dirty="0"/>
              <a:t>Can utilize the moment equation of equilibrium.</a:t>
            </a:r>
          </a:p>
          <a:p>
            <a:pPr lvl="1"/>
            <a:endParaRPr lang="en-US" dirty="0"/>
          </a:p>
          <a:p>
            <a:pPr lvl="1"/>
            <a:r>
              <a:rPr lang="en-US" dirty="0"/>
              <a:t>Can analyze an entire section of a truss.</a:t>
            </a:r>
          </a:p>
          <a:p>
            <a:pPr lvl="1"/>
            <a:endParaRPr lang="en-US" dirty="0"/>
          </a:p>
          <a:p>
            <a:pPr lvl="1"/>
            <a:r>
              <a:rPr lang="en-US" dirty="0"/>
              <a:t>Can determine the force in </a:t>
            </a:r>
            <a:r>
              <a:rPr lang="en-US" i="1" dirty="0"/>
              <a:t>almost any </a:t>
            </a:r>
            <a:r>
              <a:rPr lang="en-US" dirty="0"/>
              <a:t>desired member directly.</a:t>
            </a:r>
          </a:p>
          <a:p>
            <a:pPr lvl="1"/>
            <a:endParaRPr lang="en-US" dirty="0"/>
          </a:p>
          <a:p>
            <a:r>
              <a:rPr lang="en-US" dirty="0"/>
              <a:t>A Word of Caution</a:t>
            </a:r>
          </a:p>
          <a:p>
            <a:pPr lvl="1"/>
            <a:r>
              <a:rPr lang="en-US" dirty="0"/>
              <a:t>Don’t abandon the method of joints.</a:t>
            </a:r>
          </a:p>
          <a:p>
            <a:pPr lvl="1"/>
            <a:endParaRPr lang="en-US" dirty="0"/>
          </a:p>
          <a:p>
            <a:pPr lvl="1"/>
            <a:r>
              <a:rPr lang="en-US" dirty="0"/>
              <a:t>Usually limited to cutting </a:t>
            </a:r>
            <a:r>
              <a:rPr lang="en-US" i="1" dirty="0"/>
              <a:t>at most</a:t>
            </a:r>
            <a:r>
              <a:rPr lang="en-US" b="1" i="1" dirty="0"/>
              <a:t> </a:t>
            </a:r>
            <a:r>
              <a:rPr lang="en-US" dirty="0"/>
              <a:t>three members at one time.</a:t>
            </a:r>
          </a:p>
        </p:txBody>
      </p:sp>
    </p:spTree>
    <p:extLst>
      <p:ext uri="{BB962C8B-B14F-4D97-AF65-F5344CB8AC3E}">
        <p14:creationId xmlns:p14="http://schemas.microsoft.com/office/powerpoint/2010/main" val="61899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Overview of Method of Sections</a:t>
            </a:r>
          </a:p>
        </p:txBody>
      </p:sp>
      <p:sp>
        <p:nvSpPr>
          <p:cNvPr id="3" name="Content Placeholder 2"/>
          <p:cNvSpPr>
            <a:spLocks noGrp="1"/>
          </p:cNvSpPr>
          <p:nvPr>
            <p:ph idx="1"/>
          </p:nvPr>
        </p:nvSpPr>
        <p:spPr/>
        <p:txBody>
          <a:bodyPr/>
          <a:lstStyle/>
          <a:p>
            <a:r>
              <a:rPr lang="en-US" dirty="0"/>
              <a:t>General Procedure</a:t>
            </a:r>
          </a:p>
          <a:p>
            <a:pPr marL="571500" lvl="1" indent="-342900" algn="just">
              <a:spcBef>
                <a:spcPts val="1200"/>
              </a:spcBef>
              <a:spcAft>
                <a:spcPts val="1200"/>
              </a:spcAft>
              <a:buFont typeface="+mj-lt"/>
              <a:buAutoNum type="arabicPeriod"/>
            </a:pPr>
            <a:r>
              <a:rPr lang="en-US" dirty="0"/>
              <a:t>In general, find the external reactions first (this may or may not be necessary).</a:t>
            </a:r>
          </a:p>
          <a:p>
            <a:pPr marL="571500" lvl="1" indent="-342900" algn="just">
              <a:spcBef>
                <a:spcPts val="1200"/>
              </a:spcBef>
              <a:spcAft>
                <a:spcPts val="1200"/>
              </a:spcAft>
              <a:buFont typeface="+mj-lt"/>
              <a:buAutoNum type="arabicPeriod"/>
            </a:pPr>
            <a:r>
              <a:rPr lang="en-US" dirty="0"/>
              <a:t>If possible, pass a section (or cut) through the desired member and up to two (2) other unknown members, isolating a portion of the truss.</a:t>
            </a:r>
          </a:p>
          <a:p>
            <a:pPr marL="571500" lvl="1" indent="-342900" algn="just">
              <a:spcBef>
                <a:spcPts val="1200"/>
              </a:spcBef>
              <a:spcAft>
                <a:spcPts val="1200"/>
              </a:spcAft>
              <a:buFont typeface="+mj-lt"/>
              <a:buAutoNum type="arabicPeriod"/>
            </a:pPr>
            <a:r>
              <a:rPr lang="en-US" dirty="0"/>
              <a:t>Apply two-dimensional rigid-body equilibrium equations to the isolated truss portion; e.g., </a:t>
            </a:r>
            <a:r>
              <a:rPr lang="el-GR" dirty="0">
                <a:latin typeface="Century Schoolbook" panose="02040604050505020304" pitchFamily="18" charset="0"/>
                <a:ea typeface="STIX Two Math" panose="02020603050405020304" pitchFamily="18" charset="0"/>
                <a:cs typeface="STIX Two Math" panose="02020603050405020304" pitchFamily="18" charset="0"/>
              </a:rPr>
              <a:t>Σ</a:t>
            </a:r>
            <a:r>
              <a:rPr lang="en-US" i="1" dirty="0" err="1">
                <a:latin typeface="Century Schoolbook" panose="02040604050505020304" pitchFamily="18" charset="0"/>
                <a:ea typeface="STIX Two Math" panose="02020603050405020304" pitchFamily="18" charset="0"/>
                <a:cs typeface="STIX Two Math" panose="02020603050405020304" pitchFamily="18" charset="0"/>
              </a:rPr>
              <a:t>F</a:t>
            </a:r>
            <a:r>
              <a:rPr lang="en-US" i="1" baseline="-25000" dirty="0" err="1">
                <a:latin typeface="Century Schoolbook" panose="02040604050505020304" pitchFamily="18" charset="0"/>
                <a:ea typeface="STIX Two Math" panose="02020603050405020304" pitchFamily="18" charset="0"/>
                <a:cs typeface="STIX Two Math" panose="02020603050405020304" pitchFamily="18" charset="0"/>
              </a:rPr>
              <a:t>x</a:t>
            </a:r>
            <a:r>
              <a:rPr lang="en-US" dirty="0">
                <a:latin typeface="Century Schoolbook" panose="02040604050505020304" pitchFamily="18" charset="0"/>
                <a:ea typeface="STIX Two Math" panose="02020603050405020304" pitchFamily="18" charset="0"/>
                <a:cs typeface="STIX Two Math" panose="02020603050405020304" pitchFamily="18" charset="0"/>
              </a:rPr>
              <a:t> = 0</a:t>
            </a:r>
            <a:r>
              <a:rPr lang="en-US" dirty="0">
                <a:latin typeface="STIX Two Math" panose="02020603050405020304" pitchFamily="18" charset="0"/>
                <a:ea typeface="STIX Two Math" panose="02020603050405020304" pitchFamily="18" charset="0"/>
                <a:cs typeface="STIX Two Math" panose="02020603050405020304" pitchFamily="18" charset="0"/>
              </a:rPr>
              <a:t>, </a:t>
            </a:r>
            <a:r>
              <a:rPr lang="el-GR" dirty="0">
                <a:latin typeface="Century Schoolbook" panose="02040604050505020304" pitchFamily="18" charset="0"/>
                <a:ea typeface="STIX Two Math" panose="02020603050405020304" pitchFamily="18" charset="0"/>
                <a:cs typeface="STIX Two Math" panose="02020603050405020304" pitchFamily="18" charset="0"/>
              </a:rPr>
              <a:t>Σ</a:t>
            </a:r>
            <a:r>
              <a:rPr lang="en-US" i="1" dirty="0" err="1">
                <a:latin typeface="Century Schoolbook" panose="02040604050505020304" pitchFamily="18" charset="0"/>
                <a:ea typeface="STIX Two Math" panose="02020603050405020304" pitchFamily="18" charset="0"/>
                <a:cs typeface="STIX Two Math" panose="02020603050405020304" pitchFamily="18" charset="0"/>
              </a:rPr>
              <a:t>F</a:t>
            </a:r>
            <a:r>
              <a:rPr lang="en-US" i="1" baseline="-25000" dirty="0" err="1">
                <a:latin typeface="Century Schoolbook" panose="02040604050505020304" pitchFamily="18" charset="0"/>
                <a:ea typeface="STIX Two Math" panose="02020603050405020304" pitchFamily="18" charset="0"/>
                <a:cs typeface="STIX Two Math" panose="02020603050405020304" pitchFamily="18" charset="0"/>
              </a:rPr>
              <a:t>y</a:t>
            </a:r>
            <a:r>
              <a:rPr lang="en-US" dirty="0">
                <a:latin typeface="Century Schoolbook" panose="02040604050505020304" pitchFamily="18" charset="0"/>
                <a:ea typeface="STIX Two Math" panose="02020603050405020304" pitchFamily="18" charset="0"/>
                <a:cs typeface="STIX Two Math" panose="02020603050405020304" pitchFamily="18" charset="0"/>
              </a:rPr>
              <a:t> = 0</a:t>
            </a:r>
            <a:r>
              <a:rPr lang="en-US" dirty="0">
                <a:latin typeface="STIX Two Math" panose="02020603050405020304" pitchFamily="18" charset="0"/>
                <a:ea typeface="STIX Two Math" panose="02020603050405020304" pitchFamily="18" charset="0"/>
                <a:cs typeface="STIX Two Math" panose="02020603050405020304" pitchFamily="18" charset="0"/>
              </a:rPr>
              <a:t>, and </a:t>
            </a:r>
            <a:r>
              <a:rPr lang="el-GR" dirty="0">
                <a:latin typeface="Century Schoolbook" panose="02040604050505020304" pitchFamily="18" charset="0"/>
                <a:ea typeface="STIX Two Math" panose="02020603050405020304" pitchFamily="18" charset="0"/>
                <a:cs typeface="STIX Two Math" panose="02020603050405020304" pitchFamily="18" charset="0"/>
              </a:rPr>
              <a:t>Σ</a:t>
            </a:r>
            <a:r>
              <a:rPr lang="en-US" i="1" dirty="0">
                <a:latin typeface="Century Schoolbook" panose="02040604050505020304" pitchFamily="18" charset="0"/>
                <a:ea typeface="STIX Two Math" panose="02020603050405020304" pitchFamily="18" charset="0"/>
                <a:cs typeface="STIX Two Math" panose="02020603050405020304" pitchFamily="18" charset="0"/>
              </a:rPr>
              <a:t>M</a:t>
            </a:r>
            <a:r>
              <a:rPr lang="en-US" i="1" baseline="-25000" dirty="0">
                <a:latin typeface="Century Schoolbook" panose="02040604050505020304" pitchFamily="18" charset="0"/>
                <a:ea typeface="STIX Two Math" panose="02020603050405020304" pitchFamily="18" charset="0"/>
                <a:cs typeface="STIX Two Math" panose="02020603050405020304" pitchFamily="18" charset="0"/>
              </a:rPr>
              <a:t>O</a:t>
            </a:r>
            <a:r>
              <a:rPr lang="en-US" dirty="0">
                <a:latin typeface="Century Schoolbook" panose="02040604050505020304" pitchFamily="18" charset="0"/>
                <a:ea typeface="STIX Two Math" panose="02020603050405020304" pitchFamily="18" charset="0"/>
                <a:cs typeface="STIX Two Math" panose="02020603050405020304" pitchFamily="18" charset="0"/>
              </a:rPr>
              <a:t> = 0.</a:t>
            </a:r>
          </a:p>
          <a:p>
            <a:pPr marL="571500" lvl="1" indent="-342900" algn="just">
              <a:spcBef>
                <a:spcPts val="1200"/>
              </a:spcBef>
              <a:spcAft>
                <a:spcPts val="1200"/>
              </a:spcAft>
              <a:buFont typeface="+mj-lt"/>
              <a:buAutoNum type="arabicPeriod"/>
            </a:pPr>
            <a:r>
              <a:rPr lang="en-US" dirty="0">
                <a:ea typeface="STIX Two Math" panose="02020603050405020304" pitchFamily="18" charset="0"/>
                <a:cs typeface="STIX Two Math" panose="02020603050405020304" pitchFamily="18" charset="0"/>
              </a:rPr>
              <a:t>Solve for the unknowns.</a:t>
            </a:r>
          </a:p>
          <a:p>
            <a:pPr marL="571500" lvl="1" indent="-342900" algn="just">
              <a:spcBef>
                <a:spcPts val="1200"/>
              </a:spcBef>
              <a:spcAft>
                <a:spcPts val="1200"/>
              </a:spcAft>
              <a:buFont typeface="+mj-lt"/>
              <a:buAutoNum type="arabicPeriod"/>
            </a:pPr>
            <a:r>
              <a:rPr lang="en-US" dirty="0">
                <a:ea typeface="STIX Two Math" panose="02020603050405020304" pitchFamily="18" charset="0"/>
                <a:cs typeface="STIX Two Math" panose="02020603050405020304" pitchFamily="18" charset="0"/>
              </a:rPr>
              <a:t>Note that the methods of sections and joints may be used in combination.</a:t>
            </a:r>
            <a:endParaRPr lang="en-US" dirty="0"/>
          </a:p>
        </p:txBody>
      </p:sp>
    </p:spTree>
    <p:extLst>
      <p:ext uri="{BB962C8B-B14F-4D97-AF65-F5344CB8AC3E}">
        <p14:creationId xmlns:p14="http://schemas.microsoft.com/office/powerpoint/2010/main" val="2991637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Illustration of Method of Sections (1 of 2)</a:t>
            </a:r>
          </a:p>
        </p:txBody>
      </p:sp>
      <p:sp>
        <p:nvSpPr>
          <p:cNvPr id="3" name="Content Placeholder 2"/>
          <p:cNvSpPr>
            <a:spLocks noGrp="1"/>
          </p:cNvSpPr>
          <p:nvPr>
            <p:ph idx="1"/>
          </p:nvPr>
        </p:nvSpPr>
        <p:spPr/>
        <p:txBody>
          <a:bodyPr/>
          <a:lstStyle/>
          <a:p>
            <a:r>
              <a:rPr lang="en-US" dirty="0"/>
              <a:t>Determine the force in member </a:t>
            </a:r>
            <a:r>
              <a:rPr lang="en-US" i="1" dirty="0"/>
              <a:t>BE</a:t>
            </a:r>
            <a:r>
              <a:rPr lang="en-US" dirty="0"/>
              <a:t>.</a:t>
            </a:r>
          </a:p>
          <a:p>
            <a:pPr lvl="1"/>
            <a:endParaRPr lang="en-US" dirty="0"/>
          </a:p>
          <a:p>
            <a:pPr marL="914400" lvl="1" indent="-457200">
              <a:buFont typeface="+mj-lt"/>
              <a:buAutoNum type="arabicPeriod"/>
            </a:pPr>
            <a:r>
              <a:rPr lang="en-US" dirty="0"/>
              <a:t>Determine the external reactions.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18665" y="1482512"/>
            <a:ext cx="3035135" cy="5194039"/>
          </a:xfrm>
          <a:prstGeom prst="rect">
            <a:avLst/>
          </a:prstGeom>
        </p:spPr>
      </p:pic>
    </p:spTree>
    <p:extLst>
      <p:ext uri="{BB962C8B-B14F-4D97-AF65-F5344CB8AC3E}">
        <p14:creationId xmlns:p14="http://schemas.microsoft.com/office/powerpoint/2010/main" val="830583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Illustration of Method of Sections (2 of 2)</a:t>
            </a:r>
          </a:p>
        </p:txBody>
      </p:sp>
      <p:sp>
        <p:nvSpPr>
          <p:cNvPr id="3" name="Content Placeholder 2"/>
          <p:cNvSpPr>
            <a:spLocks noGrp="1"/>
          </p:cNvSpPr>
          <p:nvPr>
            <p:ph idx="1"/>
          </p:nvPr>
        </p:nvSpPr>
        <p:spPr/>
        <p:txBody>
          <a:bodyPr/>
          <a:lstStyle/>
          <a:p>
            <a:r>
              <a:rPr lang="en-US" dirty="0"/>
              <a:t>Determine the force in member </a:t>
            </a:r>
            <a:r>
              <a:rPr lang="en-US" i="1" dirty="0"/>
              <a:t>BE</a:t>
            </a:r>
            <a:r>
              <a:rPr lang="en-US" dirty="0"/>
              <a:t>.</a:t>
            </a:r>
          </a:p>
          <a:p>
            <a:pPr lvl="1"/>
            <a:endParaRPr lang="en-US" dirty="0"/>
          </a:p>
          <a:p>
            <a:pPr marL="571500" lvl="1" indent="-342900">
              <a:buFont typeface="+mj-lt"/>
              <a:buAutoNum type="arabicPeriod"/>
            </a:pPr>
            <a:r>
              <a:rPr lang="en-US" dirty="0"/>
              <a:t>Determine the external reactions.</a:t>
            </a:r>
          </a:p>
          <a:p>
            <a:pPr marL="571500" lvl="2" indent="-342900">
              <a:buFont typeface="+mj-lt"/>
              <a:buAutoNum type="arabicPeriod"/>
            </a:pPr>
            <a:endParaRPr lang="en-US" dirty="0"/>
          </a:p>
          <a:p>
            <a:pPr marL="571500" lvl="1" indent="-342900">
              <a:buFont typeface="+mj-lt"/>
              <a:buAutoNum type="arabicPeriod"/>
            </a:pPr>
            <a:r>
              <a:rPr lang="en-US" dirty="0"/>
              <a:t>Pass a section through member </a:t>
            </a:r>
            <a:r>
              <a:rPr lang="en-US" i="1" dirty="0"/>
              <a:t>BE.</a:t>
            </a:r>
            <a:endParaRPr lang="en-US" dirty="0"/>
          </a:p>
          <a:p>
            <a:pPr marL="571500" lvl="2" indent="-342900">
              <a:buFont typeface="+mj-lt"/>
              <a:buAutoNum type="arabicPeriod"/>
            </a:pPr>
            <a:endParaRPr lang="en-US" dirty="0"/>
          </a:p>
          <a:p>
            <a:pPr marL="571500" lvl="1" indent="-342900">
              <a:buFont typeface="+mj-lt"/>
              <a:buAutoNum type="arabicPeriod"/>
            </a:pPr>
            <a:r>
              <a:rPr lang="en-US" dirty="0"/>
              <a:t>Choose either side of the truss.</a:t>
            </a:r>
          </a:p>
          <a:p>
            <a:pPr marL="571500" lvl="2" indent="-342900">
              <a:buFont typeface="+mj-lt"/>
              <a:buAutoNum type="arabicPeriod"/>
            </a:pPr>
            <a:endParaRPr lang="en-US" dirty="0"/>
          </a:p>
          <a:p>
            <a:pPr marL="571500" lvl="1" indent="-342900">
              <a:buFont typeface="+mj-lt"/>
              <a:buAutoNum type="arabicPeriod"/>
            </a:pPr>
            <a:r>
              <a:rPr lang="en-US" dirty="0"/>
              <a:t>Apply equilibrium equations.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17725" y="1282324"/>
            <a:ext cx="3136075" cy="5447121"/>
          </a:xfrm>
          <a:prstGeom prst="rect">
            <a:avLst/>
          </a:prstGeom>
        </p:spPr>
      </p:pic>
    </p:spTree>
    <p:extLst>
      <p:ext uri="{BB962C8B-B14F-4D97-AF65-F5344CB8AC3E}">
        <p14:creationId xmlns:p14="http://schemas.microsoft.com/office/powerpoint/2010/main" val="1782560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Additional Considerations</a:t>
            </a:r>
          </a:p>
        </p:txBody>
      </p:sp>
      <p:sp>
        <p:nvSpPr>
          <p:cNvPr id="3" name="Content Placeholder 2"/>
          <p:cNvSpPr>
            <a:spLocks noGrp="1"/>
          </p:cNvSpPr>
          <p:nvPr>
            <p:ph idx="1"/>
          </p:nvPr>
        </p:nvSpPr>
        <p:spPr/>
        <p:txBody>
          <a:bodyPr>
            <a:normAutofit/>
          </a:bodyPr>
          <a:lstStyle/>
          <a:p>
            <a:r>
              <a:rPr lang="en-US" dirty="0"/>
              <a:t>Additional Considerations</a:t>
            </a:r>
          </a:p>
          <a:p>
            <a:pPr lvl="1"/>
            <a:r>
              <a:rPr lang="en-US" dirty="0"/>
              <a:t>Consider an entire portion of  the truss in equilibrium.</a:t>
            </a:r>
          </a:p>
          <a:p>
            <a:pPr lvl="1"/>
            <a:endParaRPr lang="en-US" dirty="0"/>
          </a:p>
          <a:p>
            <a:pPr lvl="1"/>
            <a:r>
              <a:rPr lang="en-US" dirty="0"/>
              <a:t>Forces internal to the section are not considered.</a:t>
            </a:r>
          </a:p>
          <a:p>
            <a:pPr lvl="1"/>
            <a:endParaRPr lang="en-US" dirty="0"/>
          </a:p>
          <a:p>
            <a:pPr lvl="1"/>
            <a:r>
              <a:rPr lang="en-US" dirty="0"/>
              <a:t>Use either portion of the truss after cutting.</a:t>
            </a:r>
          </a:p>
          <a:p>
            <a:pPr lvl="1"/>
            <a:endParaRPr lang="en-US" dirty="0"/>
          </a:p>
          <a:p>
            <a:pPr lvl="1"/>
            <a:r>
              <a:rPr lang="en-US" dirty="0"/>
              <a:t>Combine with method of joints if necessary.</a:t>
            </a:r>
          </a:p>
          <a:p>
            <a:pPr lvl="1"/>
            <a:endParaRPr lang="en-US" dirty="0"/>
          </a:p>
          <a:p>
            <a:pPr lvl="1"/>
            <a:r>
              <a:rPr lang="en-US" dirty="0"/>
              <a:t>Select advantageous moment centers.</a:t>
            </a:r>
          </a:p>
          <a:p>
            <a:pPr lvl="1"/>
            <a:endParaRPr lang="en-US" dirty="0"/>
          </a:p>
          <a:p>
            <a:pPr lvl="1"/>
            <a:r>
              <a:rPr lang="en-US" dirty="0"/>
              <a:t>Stay mindful of assumed directions for unknown forces, tension or compression.</a:t>
            </a:r>
          </a:p>
        </p:txBody>
      </p:sp>
    </p:spTree>
    <p:extLst>
      <p:ext uri="{BB962C8B-B14F-4D97-AF65-F5344CB8AC3E}">
        <p14:creationId xmlns:p14="http://schemas.microsoft.com/office/powerpoint/2010/main" val="165223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4/2  Plane Trusses</a:t>
            </a:r>
          </a:p>
        </p:txBody>
      </p:sp>
      <p:sp>
        <p:nvSpPr>
          <p:cNvPr id="3" name="Content Placeholder 2"/>
          <p:cNvSpPr>
            <a:spLocks noGrp="1"/>
          </p:cNvSpPr>
          <p:nvPr>
            <p:ph idx="1"/>
          </p:nvPr>
        </p:nvSpPr>
        <p:spPr>
          <a:xfrm>
            <a:off x="838200" y="1361588"/>
            <a:ext cx="10603675" cy="4815375"/>
          </a:xfrm>
        </p:spPr>
        <p:txBody>
          <a:bodyPr>
            <a:normAutofit/>
          </a:bodyPr>
          <a:lstStyle/>
          <a:p>
            <a:r>
              <a:rPr lang="en-US" dirty="0"/>
              <a:t>Introduction</a:t>
            </a:r>
          </a:p>
          <a:p>
            <a:pPr marL="457200" lvl="1" indent="0" algn="just">
              <a:buNone/>
            </a:pPr>
            <a:r>
              <a:rPr lang="en-US" sz="1800" dirty="0"/>
              <a:t>Previously, we have been been concerned with the </a:t>
            </a:r>
            <a:r>
              <a:rPr lang="en-US" sz="1800" b="1" dirty="0"/>
              <a:t>external</a:t>
            </a:r>
            <a:r>
              <a:rPr lang="en-US" sz="1800" dirty="0"/>
              <a:t> forces acting on a body.  In this section, however, we study the forces </a:t>
            </a:r>
            <a:r>
              <a:rPr lang="en-US" sz="1800" b="1" dirty="0"/>
              <a:t>internal</a:t>
            </a:r>
            <a:r>
              <a:rPr lang="en-US" sz="1800" dirty="0"/>
              <a:t> to a structure.  Determining the load on each internal member of a truss or frame allows one to then </a:t>
            </a:r>
            <a:r>
              <a:rPr lang="en-US" sz="1800" b="1" dirty="0"/>
              <a:t>design</a:t>
            </a:r>
            <a:r>
              <a:rPr lang="en-US" sz="1800" dirty="0"/>
              <a:t> that particular member.</a:t>
            </a:r>
          </a:p>
          <a:p>
            <a:endParaRPr lang="en-US" dirty="0"/>
          </a:p>
          <a:p>
            <a:r>
              <a:rPr lang="en-US" dirty="0"/>
              <a:t>Example Bridge Truss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7710" y="3245894"/>
            <a:ext cx="4824172" cy="3059903"/>
          </a:xfrm>
          <a:prstGeom prst="rect">
            <a:avLst/>
          </a:prstGeom>
        </p:spPr>
      </p:pic>
      <p:sp>
        <p:nvSpPr>
          <p:cNvPr id="5" name="TextBox 4"/>
          <p:cNvSpPr txBox="1"/>
          <p:nvPr/>
        </p:nvSpPr>
        <p:spPr>
          <a:xfrm>
            <a:off x="813461" y="3769275"/>
            <a:ext cx="5522026" cy="2862322"/>
          </a:xfrm>
          <a:prstGeom prst="rect">
            <a:avLst/>
          </a:prstGeom>
          <a:noFill/>
        </p:spPr>
        <p:txBody>
          <a:bodyPr wrap="square" rtlCol="0">
            <a:spAutoFit/>
          </a:bodyPr>
          <a:lstStyle/>
          <a:p>
            <a:pPr lvl="1" algn="just"/>
            <a:r>
              <a:rPr lang="en-US" dirty="0">
                <a:latin typeface="Times New Roman" panose="02020603050405020304" pitchFamily="18" charset="0"/>
                <a:cs typeface="Times New Roman" panose="02020603050405020304" pitchFamily="18" charset="0"/>
              </a:rPr>
              <a:t>Each vertical side of the structure is a plane truss, which is a framework composed of members joined at their ends.  A simplified </a:t>
            </a:r>
            <a:r>
              <a:rPr lang="en-US" b="1" dirty="0">
                <a:latin typeface="Times New Roman" panose="02020603050405020304" pitchFamily="18" charset="0"/>
                <a:cs typeface="Times New Roman" panose="02020603050405020304" pitchFamily="18" charset="0"/>
              </a:rPr>
              <a:t>model</a:t>
            </a:r>
            <a:r>
              <a:rPr lang="en-US" dirty="0">
                <a:latin typeface="Times New Roman" panose="02020603050405020304" pitchFamily="18" charset="0"/>
                <a:cs typeface="Times New Roman" panose="02020603050405020304" pitchFamily="18" charset="0"/>
              </a:rPr>
              <a:t> is indicated at the left end of the illustration.  The forces </a:t>
            </a:r>
            <a:r>
              <a:rPr lang="en-US" i="1" dirty="0">
                <a:latin typeface="Times New Roman" panose="02020603050405020304" pitchFamily="18" charset="0"/>
                <a:cs typeface="Times New Roman" panose="02020603050405020304" pitchFamily="18" charset="0"/>
              </a:rPr>
              <a:t>L</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represent the portions of the weights of the roadway, vehicles, stringers, and cross beams which are transferred to the truss joints.  Note that joints are modeled as simple pins, even though they might actually be gusset plates or welded connections.</a:t>
            </a:r>
          </a:p>
          <a:p>
            <a:endParaRPr lang="en-US" dirty="0"/>
          </a:p>
        </p:txBody>
      </p:sp>
    </p:spTree>
    <p:extLst>
      <p:ext uri="{BB962C8B-B14F-4D97-AF65-F5344CB8AC3E}">
        <p14:creationId xmlns:p14="http://schemas.microsoft.com/office/powerpoint/2010/main" val="250103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4/3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Calculate the forces induced in members </a:t>
            </a:r>
            <a:r>
              <a:rPr lang="en-US" sz="2000" i="1" dirty="0"/>
              <a:t>KL</a:t>
            </a:r>
            <a:r>
              <a:rPr lang="en-US" sz="2000" dirty="0"/>
              <a:t>, </a:t>
            </a:r>
            <a:r>
              <a:rPr lang="en-US" sz="2000" i="1" dirty="0"/>
              <a:t>CL</a:t>
            </a:r>
            <a:r>
              <a:rPr lang="en-US" sz="2000" dirty="0"/>
              <a:t>, and </a:t>
            </a:r>
            <a:r>
              <a:rPr lang="en-US" sz="2000" i="1" dirty="0"/>
              <a:t>CB</a:t>
            </a:r>
            <a:r>
              <a:rPr lang="en-US" sz="2000" dirty="0"/>
              <a:t> by the 20-ton load on the cantilever truss.</a:t>
            </a:r>
          </a:p>
        </p:txBody>
      </p:sp>
      <p:pic>
        <p:nvPicPr>
          <p:cNvPr id="4" name="Content Placeholder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73750"/>
            <a:ext cx="4111307" cy="2464270"/>
          </a:xfrm>
          <a:prstGeom prst="rect">
            <a:avLst/>
          </a:prstGeom>
        </p:spPr>
      </p:pic>
    </p:spTree>
    <p:extLst>
      <p:ext uri="{BB962C8B-B14F-4D97-AF65-F5344CB8AC3E}">
        <p14:creationId xmlns:p14="http://schemas.microsoft.com/office/powerpoint/2010/main" val="80337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4/3 (2 of 3)</a:t>
            </a:r>
          </a:p>
        </p:txBody>
      </p:sp>
      <p:sp>
        <p:nvSpPr>
          <p:cNvPr id="3" name="Content Placeholder 2"/>
          <p:cNvSpPr>
            <a:spLocks noGrp="1"/>
          </p:cNvSpPr>
          <p:nvPr>
            <p:ph idx="1"/>
          </p:nvPr>
        </p:nvSpPr>
        <p:spPr/>
        <p:txBody>
          <a:bodyPr/>
          <a:lstStyle/>
          <a:p>
            <a:r>
              <a:rPr lang="en-US" dirty="0" err="1"/>
              <a:t>FBD</a:t>
            </a:r>
            <a:r>
              <a:rPr lang="en-US" dirty="0"/>
              <a:t> of Section</a:t>
            </a:r>
          </a:p>
        </p:txBody>
      </p:sp>
      <p:pic>
        <p:nvPicPr>
          <p:cNvPr id="4" name="Content Placeholder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42493" y="1361588"/>
            <a:ext cx="4111307" cy="246427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42493" y="3916899"/>
            <a:ext cx="3626921" cy="2259304"/>
          </a:xfrm>
          <a:prstGeom prst="rect">
            <a:avLst/>
          </a:prstGeom>
        </p:spPr>
      </p:pic>
    </p:spTree>
    <p:extLst>
      <p:ext uri="{BB962C8B-B14F-4D97-AF65-F5344CB8AC3E}">
        <p14:creationId xmlns:p14="http://schemas.microsoft.com/office/powerpoint/2010/main" val="373988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4/3 (3 of 3)</a:t>
            </a:r>
          </a:p>
        </p:txBody>
      </p:sp>
      <p:sp>
        <p:nvSpPr>
          <p:cNvPr id="3" name="Content Placeholder 2"/>
          <p:cNvSpPr>
            <a:spLocks noGrp="1"/>
          </p:cNvSpPr>
          <p:nvPr>
            <p:ph idx="1"/>
          </p:nvPr>
        </p:nvSpPr>
        <p:spPr/>
        <p:txBody>
          <a:bodyPr/>
          <a:lstStyle/>
          <a:p>
            <a:r>
              <a:rPr lang="en-US" dirty="0"/>
              <a:t>Equilibrium Conditions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31524" y="4508040"/>
            <a:ext cx="3200400" cy="1993613"/>
          </a:xfrm>
          <a:prstGeom prst="rect">
            <a:avLst/>
          </a:prstGeom>
        </p:spPr>
      </p:pic>
      <p:pic>
        <p:nvPicPr>
          <p:cNvPr id="7" name="Content Placeholder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31524" y="1531289"/>
            <a:ext cx="3657600" cy="2192323"/>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167247"/>
            <a:ext cx="6400800" cy="4269658"/>
          </a:xfrm>
          <a:prstGeom prst="rect">
            <a:avLst/>
          </a:prstGeom>
        </p:spPr>
      </p:pic>
    </p:spTree>
    <p:extLst>
      <p:ext uri="{BB962C8B-B14F-4D97-AF65-F5344CB8AC3E}">
        <p14:creationId xmlns:p14="http://schemas.microsoft.com/office/powerpoint/2010/main" val="1554382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4/4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Calculate the force in member </a:t>
            </a:r>
            <a:r>
              <a:rPr lang="en-US" sz="2000" i="1" dirty="0"/>
              <a:t>DJ</a:t>
            </a:r>
            <a:r>
              <a:rPr lang="en-US" sz="2000" dirty="0"/>
              <a:t> of the Howe roof truss illustrated.  Neglect any horizontal components of force at the supports.</a:t>
            </a:r>
          </a:p>
          <a:p>
            <a:endParaRPr lang="en-US" dirty="0"/>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85763"/>
            <a:ext cx="3657600" cy="1973310"/>
          </a:xfrm>
          <a:prstGeom prst="rect">
            <a:avLst/>
          </a:prstGeom>
        </p:spPr>
      </p:pic>
    </p:spTree>
    <p:extLst>
      <p:ext uri="{BB962C8B-B14F-4D97-AF65-F5344CB8AC3E}">
        <p14:creationId xmlns:p14="http://schemas.microsoft.com/office/powerpoint/2010/main" val="1965479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4/4 (2 of 4)</a:t>
            </a:r>
          </a:p>
        </p:txBody>
      </p:sp>
      <p:sp>
        <p:nvSpPr>
          <p:cNvPr id="3" name="Content Placeholder 2"/>
          <p:cNvSpPr>
            <a:spLocks noGrp="1"/>
          </p:cNvSpPr>
          <p:nvPr>
            <p:ph idx="1"/>
          </p:nvPr>
        </p:nvSpPr>
        <p:spPr/>
        <p:txBody>
          <a:bodyPr/>
          <a:lstStyle/>
          <a:p>
            <a:r>
              <a:rPr lang="en-US" dirty="0" err="1"/>
              <a:t>FBD</a:t>
            </a:r>
            <a:r>
              <a:rPr lang="en-US" dirty="0"/>
              <a:t> of Section 1</a:t>
            </a:r>
          </a:p>
          <a:p>
            <a:endParaRPr lang="en-US" dirty="0"/>
          </a:p>
          <a:p>
            <a:endParaRPr lang="en-US" dirty="0"/>
          </a:p>
          <a:p>
            <a:endParaRPr lang="en-US" dirty="0"/>
          </a:p>
          <a:p>
            <a:endParaRPr lang="en-US" dirty="0"/>
          </a:p>
          <a:p>
            <a:r>
              <a:rPr lang="en-US" dirty="0" err="1"/>
              <a:t>FBD</a:t>
            </a:r>
            <a:r>
              <a:rPr lang="en-US" dirty="0"/>
              <a:t> of Section 2</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408148"/>
            <a:ext cx="3657600" cy="197331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15873"/>
            <a:ext cx="2846464" cy="1671319"/>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628665"/>
            <a:ext cx="3459059" cy="1843837"/>
          </a:xfrm>
          <a:prstGeom prst="rect">
            <a:avLst/>
          </a:prstGeom>
        </p:spPr>
      </p:pic>
    </p:spTree>
    <p:extLst>
      <p:ext uri="{BB962C8B-B14F-4D97-AF65-F5344CB8AC3E}">
        <p14:creationId xmlns:p14="http://schemas.microsoft.com/office/powerpoint/2010/main" val="3655865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4/4 (3 of 4)</a:t>
            </a:r>
          </a:p>
        </p:txBody>
      </p:sp>
      <p:sp>
        <p:nvSpPr>
          <p:cNvPr id="3" name="Content Placeholder 2"/>
          <p:cNvSpPr>
            <a:spLocks noGrp="1"/>
          </p:cNvSpPr>
          <p:nvPr>
            <p:ph idx="1"/>
          </p:nvPr>
        </p:nvSpPr>
        <p:spPr/>
        <p:txBody>
          <a:bodyPr/>
          <a:lstStyle/>
          <a:p>
            <a:r>
              <a:rPr lang="en-US" dirty="0"/>
              <a:t>Equilibrium Conditions</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737350"/>
            <a:ext cx="3657600" cy="1973310"/>
          </a:xfrm>
          <a:prstGeom prst="rect">
            <a:avLst/>
          </a:prstGeom>
        </p:spPr>
      </p:pic>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81061" y="4130232"/>
            <a:ext cx="2846464" cy="1671319"/>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76020"/>
            <a:ext cx="6400800" cy="3486414"/>
          </a:xfrm>
          <a:prstGeom prst="rect">
            <a:avLst/>
          </a:prstGeom>
        </p:spPr>
      </p:pic>
    </p:spTree>
    <p:extLst>
      <p:ext uri="{BB962C8B-B14F-4D97-AF65-F5344CB8AC3E}">
        <p14:creationId xmlns:p14="http://schemas.microsoft.com/office/powerpoint/2010/main" val="399649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4/4 – Sample Problem 4/4 (4 of 4)</a:t>
            </a:r>
          </a:p>
        </p:txBody>
      </p:sp>
      <p:sp>
        <p:nvSpPr>
          <p:cNvPr id="3" name="Content Placeholder 2"/>
          <p:cNvSpPr>
            <a:spLocks noGrp="1"/>
          </p:cNvSpPr>
          <p:nvPr>
            <p:ph idx="1"/>
          </p:nvPr>
        </p:nvSpPr>
        <p:spPr/>
        <p:txBody>
          <a:bodyPr/>
          <a:lstStyle/>
          <a:p>
            <a:r>
              <a:rPr lang="en-US" dirty="0"/>
              <a:t>Equilibrium Conditions</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737350"/>
            <a:ext cx="3657600" cy="197331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0362" y="4086422"/>
            <a:ext cx="3459059" cy="184383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195002"/>
            <a:ext cx="6400800" cy="3364193"/>
          </a:xfrm>
          <a:prstGeom prst="rect">
            <a:avLst/>
          </a:prstGeom>
        </p:spPr>
      </p:pic>
    </p:spTree>
    <p:extLst>
      <p:ext uri="{BB962C8B-B14F-4D97-AF65-F5344CB8AC3E}">
        <p14:creationId xmlns:p14="http://schemas.microsoft.com/office/powerpoint/2010/main" val="2170832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4/5  Space Trusses (1 of 2)</a:t>
            </a:r>
          </a:p>
        </p:txBody>
      </p:sp>
      <p:sp>
        <p:nvSpPr>
          <p:cNvPr id="3" name="Content Placeholder 2"/>
          <p:cNvSpPr>
            <a:spLocks noGrp="1"/>
          </p:cNvSpPr>
          <p:nvPr>
            <p:ph idx="1"/>
          </p:nvPr>
        </p:nvSpPr>
        <p:spPr>
          <a:xfrm>
            <a:off x="838200" y="1361588"/>
            <a:ext cx="7818912" cy="5288594"/>
          </a:xfrm>
        </p:spPr>
        <p:txBody>
          <a:bodyPr/>
          <a:lstStyle/>
          <a:p>
            <a:r>
              <a:rPr lang="en-US" dirty="0"/>
              <a:t>Three-Dimensional Analogue of Plane Truss</a:t>
            </a:r>
          </a:p>
          <a:p>
            <a:endParaRPr lang="en-US" dirty="0"/>
          </a:p>
          <a:p>
            <a:r>
              <a:rPr lang="en-US" dirty="0"/>
              <a:t>Basic Shape is a Tetrahedron</a:t>
            </a:r>
          </a:p>
          <a:p>
            <a:endParaRPr lang="en-US" dirty="0"/>
          </a:p>
          <a:p>
            <a:r>
              <a:rPr lang="en-US" dirty="0"/>
              <a:t>Analysis Utilizes Method of Joints and Method of Sections extended to Three Dimensions</a:t>
            </a:r>
          </a:p>
          <a:p>
            <a:endParaRPr lang="en-US" dirty="0"/>
          </a:p>
          <a:p>
            <a:r>
              <a:rPr lang="en-US" dirty="0"/>
              <a:t>Statically Determinant if… </a:t>
            </a:r>
            <a:r>
              <a:rPr lang="en-US" i="1" dirty="0"/>
              <a:t>m</a:t>
            </a:r>
            <a:r>
              <a:rPr lang="en-US" dirty="0"/>
              <a:t> + 6 = 3</a:t>
            </a:r>
            <a:r>
              <a:rPr lang="en-US" i="1" dirty="0"/>
              <a:t>j</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19038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8240" y="3815879"/>
            <a:ext cx="1847732" cy="2146787"/>
          </a:xfrm>
          <a:prstGeom prst="rect">
            <a:avLst/>
          </a:prstGeom>
        </p:spPr>
      </p:pic>
    </p:spTree>
    <p:extLst>
      <p:ext uri="{BB962C8B-B14F-4D97-AF65-F5344CB8AC3E}">
        <p14:creationId xmlns:p14="http://schemas.microsoft.com/office/powerpoint/2010/main" val="3036429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4/5  Space Trusses (2 of 2)</a:t>
            </a:r>
          </a:p>
        </p:txBody>
      </p:sp>
      <p:sp>
        <p:nvSpPr>
          <p:cNvPr id="3" name="Content Placeholder 2"/>
          <p:cNvSpPr>
            <a:spLocks noGrp="1"/>
          </p:cNvSpPr>
          <p:nvPr>
            <p:ph idx="1"/>
          </p:nvPr>
        </p:nvSpPr>
        <p:spPr/>
        <p:txBody>
          <a:bodyPr>
            <a:normAutofit/>
          </a:bodyPr>
          <a:lstStyle/>
          <a:p>
            <a:r>
              <a:rPr lang="en-US" dirty="0"/>
              <a:t>Method of Joints for Space Trusses</a:t>
            </a:r>
          </a:p>
          <a:p>
            <a:pPr lvl="1">
              <a:spcAft>
                <a:spcPts val="1200"/>
              </a:spcAft>
            </a:pPr>
            <a:r>
              <a:rPr lang="en-US" dirty="0"/>
              <a:t>Same Basic Procedure as for Plane Trusses</a:t>
            </a:r>
          </a:p>
          <a:p>
            <a:pPr lvl="1">
              <a:spcAft>
                <a:spcPts val="1200"/>
              </a:spcAft>
            </a:pPr>
            <a:r>
              <a:rPr lang="en-US" dirty="0"/>
              <a:t>Σ</a:t>
            </a:r>
            <a:r>
              <a:rPr lang="en-US" b="1" dirty="0"/>
              <a:t>F</a:t>
            </a:r>
            <a:r>
              <a:rPr lang="en-US" dirty="0"/>
              <a:t> = </a:t>
            </a:r>
            <a:r>
              <a:rPr lang="en-US" b="1" dirty="0"/>
              <a:t>0</a:t>
            </a:r>
            <a:r>
              <a:rPr lang="en-US" dirty="0"/>
              <a:t> at each Joint (</a:t>
            </a:r>
            <a:r>
              <a:rPr lang="en-US" dirty="0" err="1"/>
              <a:t>Σ</a:t>
            </a:r>
            <a:r>
              <a:rPr lang="en-US" i="1" dirty="0" err="1"/>
              <a:t>F</a:t>
            </a:r>
            <a:r>
              <a:rPr lang="en-US" i="1" baseline="-25000" dirty="0" err="1"/>
              <a:t>x</a:t>
            </a:r>
            <a:r>
              <a:rPr lang="en-US" dirty="0"/>
              <a:t> = 0, </a:t>
            </a:r>
            <a:r>
              <a:rPr lang="en-US" dirty="0" err="1"/>
              <a:t>Σ</a:t>
            </a:r>
            <a:r>
              <a:rPr lang="en-US" i="1" dirty="0" err="1"/>
              <a:t>F</a:t>
            </a:r>
            <a:r>
              <a:rPr lang="en-US" i="1" baseline="-25000" dirty="0" err="1"/>
              <a:t>y</a:t>
            </a:r>
            <a:r>
              <a:rPr lang="en-US" dirty="0"/>
              <a:t> = 0, and </a:t>
            </a:r>
            <a:r>
              <a:rPr lang="en-US" dirty="0" err="1"/>
              <a:t>Σ</a:t>
            </a:r>
            <a:r>
              <a:rPr lang="en-US" i="1" dirty="0" err="1"/>
              <a:t>F</a:t>
            </a:r>
            <a:r>
              <a:rPr lang="en-US" i="1" baseline="-25000" dirty="0" err="1"/>
              <a:t>z</a:t>
            </a:r>
            <a:r>
              <a:rPr lang="en-US" dirty="0"/>
              <a:t> = 0)</a:t>
            </a:r>
          </a:p>
          <a:p>
            <a:pPr lvl="1">
              <a:spcAft>
                <a:spcPts val="1200"/>
              </a:spcAft>
            </a:pPr>
            <a:r>
              <a:rPr lang="en-US" dirty="0"/>
              <a:t>Limited to Solving Three (3) Unknown Forces at a Time</a:t>
            </a:r>
          </a:p>
          <a:p>
            <a:pPr lvl="1"/>
            <a:endParaRPr lang="en-US" dirty="0"/>
          </a:p>
          <a:p>
            <a:r>
              <a:rPr lang="en-US" dirty="0"/>
              <a:t>Method of Joints for Space Trusses</a:t>
            </a:r>
          </a:p>
          <a:p>
            <a:pPr lvl="1">
              <a:spcAft>
                <a:spcPts val="1200"/>
              </a:spcAft>
            </a:pPr>
            <a:r>
              <a:rPr lang="en-US" dirty="0"/>
              <a:t>Same Basic Procedure as for Plane Trusses</a:t>
            </a:r>
          </a:p>
          <a:p>
            <a:pPr lvl="1">
              <a:spcAft>
                <a:spcPts val="1200"/>
              </a:spcAft>
            </a:pPr>
            <a:r>
              <a:rPr lang="en-US" dirty="0"/>
              <a:t>Σ</a:t>
            </a:r>
            <a:r>
              <a:rPr lang="en-US" b="1" dirty="0"/>
              <a:t>F</a:t>
            </a:r>
            <a:r>
              <a:rPr lang="en-US" dirty="0"/>
              <a:t> = </a:t>
            </a:r>
            <a:r>
              <a:rPr lang="en-US" b="1" dirty="0"/>
              <a:t>0</a:t>
            </a:r>
            <a:r>
              <a:rPr lang="en-US" dirty="0"/>
              <a:t> for any Section (</a:t>
            </a:r>
            <a:r>
              <a:rPr lang="en-US" dirty="0" err="1"/>
              <a:t>Σ</a:t>
            </a:r>
            <a:r>
              <a:rPr lang="en-US" i="1" dirty="0" err="1"/>
              <a:t>F</a:t>
            </a:r>
            <a:r>
              <a:rPr lang="en-US" i="1" baseline="-25000" dirty="0" err="1"/>
              <a:t>x</a:t>
            </a:r>
            <a:r>
              <a:rPr lang="en-US" dirty="0"/>
              <a:t> = 0, </a:t>
            </a:r>
            <a:r>
              <a:rPr lang="en-US" dirty="0" err="1"/>
              <a:t>Σ</a:t>
            </a:r>
            <a:r>
              <a:rPr lang="en-US" i="1" dirty="0" err="1"/>
              <a:t>F</a:t>
            </a:r>
            <a:r>
              <a:rPr lang="en-US" i="1" baseline="-25000" dirty="0" err="1"/>
              <a:t>y</a:t>
            </a:r>
            <a:r>
              <a:rPr lang="en-US" dirty="0"/>
              <a:t> = 0, and </a:t>
            </a:r>
            <a:r>
              <a:rPr lang="en-US" dirty="0" err="1"/>
              <a:t>Σ</a:t>
            </a:r>
            <a:r>
              <a:rPr lang="en-US" i="1" dirty="0" err="1"/>
              <a:t>F</a:t>
            </a:r>
            <a:r>
              <a:rPr lang="en-US" i="1" baseline="-25000" dirty="0" err="1"/>
              <a:t>z</a:t>
            </a:r>
            <a:r>
              <a:rPr lang="en-US" dirty="0"/>
              <a:t> = 0)</a:t>
            </a:r>
          </a:p>
          <a:p>
            <a:pPr lvl="1">
              <a:spcAft>
                <a:spcPts val="1200"/>
              </a:spcAft>
            </a:pPr>
            <a:r>
              <a:rPr lang="en-US" dirty="0"/>
              <a:t>Σ</a:t>
            </a:r>
            <a:r>
              <a:rPr lang="en-US" b="1" dirty="0"/>
              <a:t>M</a:t>
            </a:r>
            <a:r>
              <a:rPr lang="en-US" dirty="0"/>
              <a:t> = </a:t>
            </a:r>
            <a:r>
              <a:rPr lang="en-US" b="1" dirty="0"/>
              <a:t>0</a:t>
            </a:r>
            <a:r>
              <a:rPr lang="en-US" dirty="0"/>
              <a:t> for any Section (</a:t>
            </a:r>
            <a:r>
              <a:rPr lang="en-US" dirty="0" err="1"/>
              <a:t>Σ</a:t>
            </a:r>
            <a:r>
              <a:rPr lang="en-US" i="1" dirty="0" err="1"/>
              <a:t>M</a:t>
            </a:r>
            <a:r>
              <a:rPr lang="en-US" i="1" baseline="-25000" dirty="0" err="1"/>
              <a:t>x</a:t>
            </a:r>
            <a:r>
              <a:rPr lang="en-US" dirty="0"/>
              <a:t> = 0, </a:t>
            </a:r>
            <a:r>
              <a:rPr lang="en-US" dirty="0" err="1"/>
              <a:t>Σ</a:t>
            </a:r>
            <a:r>
              <a:rPr lang="en-US" i="1" dirty="0" err="1"/>
              <a:t>M</a:t>
            </a:r>
            <a:r>
              <a:rPr lang="en-US" i="1" baseline="-25000" dirty="0" err="1"/>
              <a:t>y</a:t>
            </a:r>
            <a:r>
              <a:rPr lang="en-US" dirty="0"/>
              <a:t> = 0, and </a:t>
            </a:r>
            <a:r>
              <a:rPr lang="en-US" dirty="0" err="1"/>
              <a:t>Σ</a:t>
            </a:r>
            <a:r>
              <a:rPr lang="en-US" i="1" dirty="0" err="1"/>
              <a:t>M</a:t>
            </a:r>
            <a:r>
              <a:rPr lang="en-US" i="1" baseline="-25000" dirty="0" err="1"/>
              <a:t>z</a:t>
            </a:r>
            <a:r>
              <a:rPr lang="en-US" dirty="0"/>
              <a:t> = 0)</a:t>
            </a:r>
          </a:p>
          <a:p>
            <a:pPr lvl="1">
              <a:spcAft>
                <a:spcPts val="1200"/>
              </a:spcAft>
            </a:pPr>
            <a:r>
              <a:rPr lang="en-US" dirty="0"/>
              <a:t>Limited to Solving Six (6) Unknown Forces at a Time</a:t>
            </a:r>
          </a:p>
          <a:p>
            <a:pPr lvl="1"/>
            <a:endParaRPr lang="en-US" dirty="0"/>
          </a:p>
          <a:p>
            <a:pPr lvl="1"/>
            <a:endParaRPr lang="en-US" dirty="0"/>
          </a:p>
          <a:p>
            <a:pPr lvl="1"/>
            <a:endParaRPr lang="en-US" dirty="0"/>
          </a:p>
          <a:p>
            <a:pPr lvl="2"/>
            <a:endParaRPr lang="en-US" b="1"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3027765"/>
          </a:xfrm>
          <a:prstGeom prst="rect">
            <a:avLst/>
          </a:prstGeom>
        </p:spPr>
      </p:pic>
    </p:spTree>
    <p:extLst>
      <p:ext uri="{BB962C8B-B14F-4D97-AF65-F5344CB8AC3E}">
        <p14:creationId xmlns:p14="http://schemas.microsoft.com/office/powerpoint/2010/main" val="3736106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4/5 – Sample Problem 4/5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space truss consists of the rigid tetrahedron </a:t>
            </a:r>
            <a:r>
              <a:rPr lang="en-US" sz="2000" i="1" dirty="0"/>
              <a:t>ABCD </a:t>
            </a:r>
            <a:r>
              <a:rPr lang="en-US" sz="2000" dirty="0"/>
              <a:t>anchored by a ball-and-socket connection at </a:t>
            </a:r>
            <a:r>
              <a:rPr lang="en-US" sz="2000" i="1" dirty="0"/>
              <a:t>A </a:t>
            </a:r>
            <a:r>
              <a:rPr lang="en-US" sz="2000" dirty="0"/>
              <a:t>and prevented from any rotation about the </a:t>
            </a:r>
            <a:r>
              <a:rPr lang="en-US" sz="2000" i="1" dirty="0"/>
              <a:t>x</a:t>
            </a:r>
            <a:r>
              <a:rPr lang="en-US" sz="2000" dirty="0"/>
              <a:t>-, </a:t>
            </a:r>
            <a:r>
              <a:rPr lang="en-US" sz="2000" i="1" dirty="0"/>
              <a:t>y</a:t>
            </a:r>
            <a:r>
              <a:rPr lang="en-US" sz="2000" dirty="0"/>
              <a:t>-, or </a:t>
            </a:r>
            <a:r>
              <a:rPr lang="en-US" sz="2000" i="1" dirty="0"/>
              <a:t>z</a:t>
            </a:r>
            <a:r>
              <a:rPr lang="en-US" sz="2000" dirty="0"/>
              <a:t>-axes by the respective links 1, 2, and 3. The load </a:t>
            </a:r>
            <a:r>
              <a:rPr lang="en-US" sz="2000" i="1" dirty="0"/>
              <a:t>L </a:t>
            </a:r>
            <a:r>
              <a:rPr lang="en-US" sz="2000" dirty="0"/>
              <a:t>is applied to joint </a:t>
            </a:r>
            <a:r>
              <a:rPr lang="en-US" sz="2000" i="1" dirty="0"/>
              <a:t>E</a:t>
            </a:r>
            <a:r>
              <a:rPr lang="en-US" sz="2000" dirty="0"/>
              <a:t>, which is rigidly fixed to the tetrahedron by the three additional links. Solve for the forces in the members at joint </a:t>
            </a:r>
            <a:r>
              <a:rPr lang="en-US" sz="2000" i="1" dirty="0"/>
              <a:t>E </a:t>
            </a:r>
            <a:r>
              <a:rPr lang="en-US" sz="2000" dirty="0"/>
              <a:t>and indicate the procedure for the determination of the forces in the remaining members of the truss.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18115"/>
            <a:ext cx="2743200" cy="3012940"/>
          </a:xfrm>
          <a:prstGeom prst="rect">
            <a:avLst/>
          </a:prstGeom>
        </p:spPr>
      </p:pic>
    </p:spTree>
    <p:extLst>
      <p:ext uri="{BB962C8B-B14F-4D97-AF65-F5344CB8AC3E}">
        <p14:creationId xmlns:p14="http://schemas.microsoft.com/office/powerpoint/2010/main" val="867578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4/2 – Common Truss Shapes (1 of 2)</a:t>
            </a:r>
          </a:p>
        </p:txBody>
      </p:sp>
      <p:sp>
        <p:nvSpPr>
          <p:cNvPr id="3" name="Content Placeholder 2"/>
          <p:cNvSpPr>
            <a:spLocks noGrp="1"/>
          </p:cNvSpPr>
          <p:nvPr>
            <p:ph idx="1"/>
          </p:nvPr>
        </p:nvSpPr>
        <p:spPr/>
        <p:txBody>
          <a:bodyPr/>
          <a:lstStyle/>
          <a:p>
            <a:r>
              <a:rPr lang="en-US" dirty="0"/>
              <a:t>Commonly Used Bridge Trusses</a:t>
            </a:r>
          </a:p>
        </p:txBody>
      </p:sp>
      <p:pic>
        <p:nvPicPr>
          <p:cNvPr id="4" name="Picture 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54887"/>
          <a:stretch/>
        </p:blipFill>
        <p:spPr>
          <a:xfrm>
            <a:off x="2552700" y="2535383"/>
            <a:ext cx="7086600" cy="3586000"/>
          </a:xfrm>
          <a:prstGeom prst="rect">
            <a:avLst/>
          </a:prstGeom>
        </p:spPr>
      </p:pic>
    </p:spTree>
    <p:extLst>
      <p:ext uri="{BB962C8B-B14F-4D97-AF65-F5344CB8AC3E}">
        <p14:creationId xmlns:p14="http://schemas.microsoft.com/office/powerpoint/2010/main" val="666237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4/5 – Sample Problem 4/5 (2 of 3)</a:t>
            </a:r>
          </a:p>
        </p:txBody>
      </p:sp>
      <p:sp>
        <p:nvSpPr>
          <p:cNvPr id="3" name="Content Placeholder 2"/>
          <p:cNvSpPr>
            <a:spLocks noGrp="1"/>
          </p:cNvSpPr>
          <p:nvPr>
            <p:ph idx="1"/>
          </p:nvPr>
        </p:nvSpPr>
        <p:spPr/>
        <p:txBody>
          <a:bodyPr/>
          <a:lstStyle/>
          <a:p>
            <a:r>
              <a:rPr lang="en-US" dirty="0"/>
              <a:t>Check Determinacy</a:t>
            </a:r>
          </a:p>
          <a:p>
            <a:pPr marL="457200" lvl="1" indent="0">
              <a:buNone/>
            </a:pPr>
            <a:r>
              <a:rPr lang="en-US" sz="2000" i="1" dirty="0"/>
              <a:t>m</a:t>
            </a:r>
            <a:r>
              <a:rPr lang="en-US" sz="2000" dirty="0"/>
              <a:t> + 6 = 3</a:t>
            </a:r>
            <a:r>
              <a:rPr lang="en-US" sz="2000" i="1" dirty="0"/>
              <a:t>j</a:t>
            </a:r>
          </a:p>
          <a:p>
            <a:pPr marL="457200" lvl="1" indent="0">
              <a:buNone/>
            </a:pPr>
            <a:r>
              <a:rPr lang="en-US" sz="2000" dirty="0"/>
              <a:t>9 + 6 = 3(5)	True</a:t>
            </a:r>
          </a:p>
          <a:p>
            <a:endParaRPr lang="en-US" dirty="0"/>
          </a:p>
          <a:p>
            <a:r>
              <a:rPr lang="en-US" dirty="0"/>
              <a:t>Free-Body Diagram of Joint </a:t>
            </a:r>
            <a:r>
              <a:rPr lang="en-US" i="1" dirty="0"/>
              <a:t>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361588"/>
            <a:ext cx="2743200" cy="301294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73154"/>
            <a:ext cx="2504003" cy="278108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2203" y="5063696"/>
            <a:ext cx="5943600" cy="632883"/>
          </a:xfrm>
          <a:prstGeom prst="rect">
            <a:avLst/>
          </a:prstGeom>
        </p:spPr>
      </p:pic>
    </p:spTree>
    <p:extLst>
      <p:ext uri="{BB962C8B-B14F-4D97-AF65-F5344CB8AC3E}">
        <p14:creationId xmlns:p14="http://schemas.microsoft.com/office/powerpoint/2010/main" val="1829856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4/5 – Sample Problem 4/5 (3 of 3)</a:t>
            </a:r>
          </a:p>
        </p:txBody>
      </p:sp>
      <p:sp>
        <p:nvSpPr>
          <p:cNvPr id="3" name="Content Placeholder 2"/>
          <p:cNvSpPr>
            <a:spLocks noGrp="1"/>
          </p:cNvSpPr>
          <p:nvPr>
            <p:ph idx="1"/>
          </p:nvPr>
        </p:nvSpPr>
        <p:spPr/>
        <p:txBody>
          <a:bodyPr/>
          <a:lstStyle/>
          <a:p>
            <a:r>
              <a:rPr lang="en-US" dirty="0"/>
              <a:t>Equilibrium of Joint </a:t>
            </a:r>
            <a:r>
              <a:rPr lang="en-US" i="1" dirty="0"/>
              <a:t>E</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9797" y="1361588"/>
            <a:ext cx="2504003" cy="2781085"/>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7978"/>
            <a:ext cx="5943600" cy="4060810"/>
          </a:xfrm>
          <a:prstGeom prst="rect">
            <a:avLst/>
          </a:prstGeom>
        </p:spPr>
      </p:pic>
    </p:spTree>
    <p:extLst>
      <p:ext uri="{BB962C8B-B14F-4D97-AF65-F5344CB8AC3E}">
        <p14:creationId xmlns:p14="http://schemas.microsoft.com/office/powerpoint/2010/main" val="987122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4/6  Frames and Machines</a:t>
            </a:r>
          </a:p>
        </p:txBody>
      </p:sp>
      <p:sp>
        <p:nvSpPr>
          <p:cNvPr id="3" name="Content Placeholder 2"/>
          <p:cNvSpPr>
            <a:spLocks noGrp="1"/>
          </p:cNvSpPr>
          <p:nvPr>
            <p:ph idx="1"/>
          </p:nvPr>
        </p:nvSpPr>
        <p:spPr/>
        <p:txBody>
          <a:bodyPr/>
          <a:lstStyle/>
          <a:p>
            <a:r>
              <a:rPr lang="en-US" dirty="0"/>
              <a:t>Definition</a:t>
            </a:r>
          </a:p>
          <a:p>
            <a:pPr marL="457200" lvl="1" indent="0" algn="just">
              <a:buNone/>
            </a:pPr>
            <a:r>
              <a:rPr lang="en-US" sz="2000" dirty="0"/>
              <a:t>A structure is called a </a:t>
            </a:r>
            <a:r>
              <a:rPr lang="en-US" sz="2000" i="1" dirty="0"/>
              <a:t>frame </a:t>
            </a:r>
            <a:r>
              <a:rPr lang="en-US" sz="2000" dirty="0"/>
              <a:t>or </a:t>
            </a:r>
            <a:r>
              <a:rPr lang="en-US" sz="2000" i="1" dirty="0"/>
              <a:t>machine </a:t>
            </a:r>
            <a:r>
              <a:rPr lang="en-US" sz="2000" dirty="0"/>
              <a:t>if at least one of its individual members is a </a:t>
            </a:r>
            <a:r>
              <a:rPr lang="en-US" sz="2000" i="1" dirty="0" err="1"/>
              <a:t>multiforce</a:t>
            </a:r>
            <a:r>
              <a:rPr lang="en-US" sz="2000" i="1" dirty="0"/>
              <a:t> member</a:t>
            </a:r>
            <a:r>
              <a:rPr lang="en-US" sz="2000" dirty="0"/>
              <a:t>. A </a:t>
            </a:r>
            <a:r>
              <a:rPr lang="en-US" sz="2000" dirty="0" err="1"/>
              <a:t>multiforce</a:t>
            </a:r>
            <a:r>
              <a:rPr lang="en-US" sz="2000" dirty="0"/>
              <a:t> member is defined as one with three or more forces acting on it, or one with two or more forces and one or more couples acting on it.</a:t>
            </a:r>
          </a:p>
          <a:p>
            <a:endParaRPr lang="en-US" sz="2400" dirty="0"/>
          </a:p>
          <a:p>
            <a:r>
              <a:rPr lang="en-US" sz="2400" dirty="0"/>
              <a:t>Example – Jaws of Life</a:t>
            </a:r>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045" y="3129148"/>
            <a:ext cx="2021755" cy="3521034"/>
          </a:xfrm>
          <a:prstGeom prst="rect">
            <a:avLst/>
          </a:prstGeom>
        </p:spPr>
      </p:pic>
    </p:spTree>
    <p:extLst>
      <p:ext uri="{BB962C8B-B14F-4D97-AF65-F5344CB8AC3E}">
        <p14:creationId xmlns:p14="http://schemas.microsoft.com/office/powerpoint/2010/main" val="2409489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4/6 – Types of Structures</a:t>
            </a:r>
          </a:p>
        </p:txBody>
      </p:sp>
      <p:sp>
        <p:nvSpPr>
          <p:cNvPr id="3" name="Content Placeholder 2"/>
          <p:cNvSpPr>
            <a:spLocks noGrp="1"/>
          </p:cNvSpPr>
          <p:nvPr>
            <p:ph idx="1"/>
          </p:nvPr>
        </p:nvSpPr>
        <p:spPr/>
        <p:txBody>
          <a:bodyPr/>
          <a:lstStyle/>
          <a:p>
            <a:r>
              <a:rPr lang="en-US" dirty="0"/>
              <a:t>Interconnected Rigid Bodies with </a:t>
            </a:r>
            <a:r>
              <a:rPr lang="en-US" dirty="0" err="1"/>
              <a:t>Multiforce</a:t>
            </a:r>
            <a:r>
              <a:rPr lang="en-US" dirty="0"/>
              <a:t> Members</a:t>
            </a:r>
          </a:p>
          <a:p>
            <a:pPr lvl="1"/>
            <a:endParaRPr lang="en-US" dirty="0"/>
          </a:p>
          <a:p>
            <a:pPr lvl="1"/>
            <a:r>
              <a:rPr lang="en-US" dirty="0"/>
              <a:t>Rigid </a:t>
            </a:r>
            <a:r>
              <a:rPr lang="en-US" dirty="0" err="1"/>
              <a:t>Noncollapsible</a:t>
            </a:r>
            <a:endParaRPr lang="en-US" dirty="0"/>
          </a:p>
          <a:p>
            <a:pPr lvl="2"/>
            <a:r>
              <a:rPr lang="en-US" dirty="0"/>
              <a:t>Find external reactions for the entire structure first.</a:t>
            </a:r>
          </a:p>
          <a:p>
            <a:pPr lvl="2"/>
            <a:r>
              <a:rPr lang="en-US" dirty="0"/>
              <a:t>Dismember to find internal reactions.</a:t>
            </a:r>
          </a:p>
          <a:p>
            <a:pPr lvl="2"/>
            <a:r>
              <a:rPr lang="en-US" dirty="0"/>
              <a:t>Look for two-force members.</a:t>
            </a:r>
          </a:p>
          <a:p>
            <a:pPr lvl="1"/>
            <a:endParaRPr lang="en-US" dirty="0"/>
          </a:p>
          <a:p>
            <a:pPr lvl="1"/>
            <a:endParaRPr lang="en-US" sz="2000" dirty="0"/>
          </a:p>
          <a:p>
            <a:pPr lvl="1"/>
            <a:r>
              <a:rPr lang="en-US" dirty="0" err="1"/>
              <a:t>Nonrigid</a:t>
            </a:r>
            <a:r>
              <a:rPr lang="en-US" dirty="0"/>
              <a:t> Collapsible</a:t>
            </a:r>
          </a:p>
          <a:p>
            <a:pPr lvl="2"/>
            <a:r>
              <a:rPr lang="en-US" dirty="0"/>
              <a:t>Dismember the structure first to find internal reactions.</a:t>
            </a:r>
          </a:p>
          <a:p>
            <a:pPr lvl="2"/>
            <a:r>
              <a:rPr lang="en-US" dirty="0"/>
              <a:t>Compute external reactions later.</a:t>
            </a:r>
          </a:p>
          <a:p>
            <a:pPr lvl="2"/>
            <a:r>
              <a:rPr lang="en-US" dirty="0"/>
              <a:t>Look for two-force members.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2262536"/>
            <a:ext cx="3200400" cy="1743349"/>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960" y="4446438"/>
            <a:ext cx="3383280" cy="1763191"/>
          </a:xfrm>
          <a:prstGeom prst="rect">
            <a:avLst/>
          </a:prstGeom>
        </p:spPr>
      </p:pic>
    </p:spTree>
    <p:extLst>
      <p:ext uri="{BB962C8B-B14F-4D97-AF65-F5344CB8AC3E}">
        <p14:creationId xmlns:p14="http://schemas.microsoft.com/office/powerpoint/2010/main" val="630872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Force Representation and FBDs</a:t>
            </a:r>
          </a:p>
        </p:txBody>
      </p:sp>
      <p:sp>
        <p:nvSpPr>
          <p:cNvPr id="3" name="Content Placeholder 2"/>
          <p:cNvSpPr>
            <a:spLocks noGrp="1"/>
          </p:cNvSpPr>
          <p:nvPr>
            <p:ph idx="1"/>
          </p:nvPr>
        </p:nvSpPr>
        <p:spPr/>
        <p:txBody>
          <a:bodyPr/>
          <a:lstStyle/>
          <a:p>
            <a:r>
              <a:rPr lang="en-US" dirty="0"/>
              <a:t>Importance of Action-Reaction Pairs</a:t>
            </a:r>
          </a:p>
          <a:p>
            <a:endParaRPr lang="en-US" dirty="0"/>
          </a:p>
          <a:p>
            <a:endParaRPr lang="en-US" dirty="0"/>
          </a:p>
          <a:p>
            <a:r>
              <a:rPr lang="en-US" dirty="0"/>
              <a:t>Assumed Force Directions</a:t>
            </a:r>
          </a:p>
          <a:p>
            <a:endParaRPr lang="en-US" dirty="0"/>
          </a:p>
          <a:p>
            <a:endParaRPr lang="en-US" dirty="0"/>
          </a:p>
          <a:p>
            <a:r>
              <a:rPr lang="en-US" dirty="0"/>
              <a:t>Vector Notation</a:t>
            </a:r>
          </a:p>
          <a:p>
            <a:endParaRPr lang="en-US" dirty="0"/>
          </a:p>
          <a:p>
            <a:endParaRPr lang="en-US" dirty="0"/>
          </a:p>
          <a:p>
            <a:r>
              <a:rPr lang="en-US" dirty="0"/>
              <a:t>Simultaneous Equations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52089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3923135"/>
            <a:ext cx="2286000" cy="2686399"/>
          </a:xfrm>
          <a:prstGeom prst="rect">
            <a:avLst/>
          </a:prstGeom>
        </p:spPr>
      </p:pic>
    </p:spTree>
    <p:extLst>
      <p:ext uri="{BB962C8B-B14F-4D97-AF65-F5344CB8AC3E}">
        <p14:creationId xmlns:p14="http://schemas.microsoft.com/office/powerpoint/2010/main" val="130328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4/6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frame supports the 400-kg load in the manner shown. Neglect the weights of the members compared with the forces induced by the load and compute the horizontal and vertical components of all forces acting on each of the members.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97185"/>
            <a:ext cx="3429000" cy="2662267"/>
          </a:xfrm>
          <a:prstGeom prst="rect">
            <a:avLst/>
          </a:prstGeom>
        </p:spPr>
      </p:pic>
    </p:spTree>
    <p:extLst>
      <p:ext uri="{BB962C8B-B14F-4D97-AF65-F5344CB8AC3E}">
        <p14:creationId xmlns:p14="http://schemas.microsoft.com/office/powerpoint/2010/main" val="1776354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4/6 (2 of 3)</a:t>
            </a:r>
          </a:p>
        </p:txBody>
      </p:sp>
      <p:sp>
        <p:nvSpPr>
          <p:cNvPr id="3" name="Content Placeholder 2"/>
          <p:cNvSpPr>
            <a:spLocks noGrp="1"/>
          </p:cNvSpPr>
          <p:nvPr>
            <p:ph idx="1"/>
          </p:nvPr>
        </p:nvSpPr>
        <p:spPr/>
        <p:txBody>
          <a:bodyPr/>
          <a:lstStyle/>
          <a:p>
            <a:r>
              <a:rPr lang="en-US" dirty="0"/>
              <a:t>Free-Body Diagram of Entire Structure (Rigid)</a:t>
            </a:r>
          </a:p>
          <a:p>
            <a:endParaRPr lang="en-US" dirty="0"/>
          </a:p>
          <a:p>
            <a:endParaRPr lang="en-US" dirty="0"/>
          </a:p>
          <a:p>
            <a:endParaRPr lang="en-US" dirty="0"/>
          </a:p>
          <a:p>
            <a:endParaRPr lang="en-US" dirty="0"/>
          </a:p>
          <a:p>
            <a:endParaRPr lang="en-US" dirty="0"/>
          </a:p>
          <a:p>
            <a:endParaRPr lang="en-US" dirty="0"/>
          </a:p>
          <a:p>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30729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82885"/>
            <a:ext cx="2789712" cy="239653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488944"/>
            <a:ext cx="5943600" cy="1023401"/>
          </a:xfrm>
          <a:prstGeom prst="rect">
            <a:avLst/>
          </a:prstGeom>
        </p:spPr>
      </p:pic>
    </p:spTree>
    <p:extLst>
      <p:ext uri="{BB962C8B-B14F-4D97-AF65-F5344CB8AC3E}">
        <p14:creationId xmlns:p14="http://schemas.microsoft.com/office/powerpoint/2010/main" val="3929406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4/6 (3 of 3)</a:t>
            </a:r>
          </a:p>
        </p:txBody>
      </p:sp>
      <p:sp>
        <p:nvSpPr>
          <p:cNvPr id="3" name="Content Placeholder 2"/>
          <p:cNvSpPr>
            <a:spLocks noGrp="1"/>
          </p:cNvSpPr>
          <p:nvPr>
            <p:ph idx="1"/>
          </p:nvPr>
        </p:nvSpPr>
        <p:spPr/>
        <p:txBody>
          <a:bodyPr/>
          <a:lstStyle/>
          <a:p>
            <a:r>
              <a:rPr lang="en-US" dirty="0"/>
              <a:t>Free-Body Diagrams of Individual Pieces</a:t>
            </a:r>
          </a:p>
          <a:p>
            <a:endParaRPr lang="en-US" dirty="0"/>
          </a:p>
          <a:p>
            <a:pPr lvl="1"/>
            <a:endParaRPr lang="en-US" dirty="0"/>
          </a:p>
          <a:p>
            <a:pPr lvl="1"/>
            <a:endParaRPr lang="en-US" dirty="0"/>
          </a:p>
          <a:p>
            <a:endParaRPr lang="en-US" dirty="0"/>
          </a:p>
          <a:p>
            <a:pPr marL="914400" lvl="2" indent="0">
              <a:buNone/>
            </a:pPr>
            <a:endParaRPr lang="en-US" dirty="0"/>
          </a:p>
          <a:p>
            <a:endParaRPr lang="en-US" dirty="0"/>
          </a:p>
          <a:p>
            <a:r>
              <a:rPr lang="en-US" dirty="0"/>
              <a:t>Equilibrium of Member </a:t>
            </a:r>
            <a:r>
              <a:rPr lang="en-US" i="1" dirty="0"/>
              <a:t>BF</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30729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70362"/>
            <a:ext cx="2928379" cy="2538227"/>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247285"/>
            <a:ext cx="5943600" cy="990600"/>
          </a:xfrm>
          <a:prstGeom prst="rect">
            <a:avLst/>
          </a:prstGeom>
        </p:spPr>
      </p:pic>
    </p:spTree>
    <p:extLst>
      <p:ext uri="{BB962C8B-B14F-4D97-AF65-F5344CB8AC3E}">
        <p14:creationId xmlns:p14="http://schemas.microsoft.com/office/powerpoint/2010/main" val="2356765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4/7 (1 of 4)</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Neglect the weight of the frame and compute the forces acting on all of its members.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649990"/>
            <a:ext cx="2743200" cy="3070076"/>
          </a:xfrm>
          <a:prstGeom prst="rect">
            <a:avLst/>
          </a:prstGeom>
        </p:spPr>
      </p:pic>
    </p:spTree>
    <p:extLst>
      <p:ext uri="{BB962C8B-B14F-4D97-AF65-F5344CB8AC3E}">
        <p14:creationId xmlns:p14="http://schemas.microsoft.com/office/powerpoint/2010/main" val="1109888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4/7 (2 of 4)</a:t>
            </a:r>
          </a:p>
        </p:txBody>
      </p:sp>
      <p:sp>
        <p:nvSpPr>
          <p:cNvPr id="3" name="Content Placeholder 2"/>
          <p:cNvSpPr>
            <a:spLocks noGrp="1"/>
          </p:cNvSpPr>
          <p:nvPr>
            <p:ph idx="1"/>
          </p:nvPr>
        </p:nvSpPr>
        <p:spPr/>
        <p:txBody>
          <a:bodyPr/>
          <a:lstStyle/>
          <a:p>
            <a:r>
              <a:rPr lang="en-US" dirty="0"/>
              <a:t>Free-Body Diagram of Entire Structure (</a:t>
            </a:r>
            <a:r>
              <a:rPr lang="en-US" dirty="0" err="1"/>
              <a:t>Nonrigid</a:t>
            </a:r>
            <a:r>
              <a:rPr lang="en-US" dirty="0"/>
              <a:t>)</a:t>
            </a:r>
          </a:p>
          <a:p>
            <a:endParaRPr lang="en-US" dirty="0"/>
          </a:p>
          <a:p>
            <a:endParaRPr lang="en-US" dirty="0"/>
          </a:p>
          <a:p>
            <a:endParaRPr lang="en-US" dirty="0"/>
          </a:p>
          <a:p>
            <a:endParaRPr lang="en-US" dirty="0"/>
          </a:p>
          <a:p>
            <a:endParaRPr lang="en-US" dirty="0"/>
          </a:p>
          <a:p>
            <a:endParaRPr lang="en-US" dirty="0"/>
          </a:p>
          <a:p>
            <a:r>
              <a:rPr lang="en-US" dirty="0"/>
              <a:t>Vertical Reactions at </a:t>
            </a:r>
            <a:r>
              <a:rPr lang="en-US" i="1" dirty="0"/>
              <a:t>A</a:t>
            </a:r>
            <a:r>
              <a:rPr lang="en-US" dirty="0"/>
              <a:t> and </a:t>
            </a:r>
            <a:r>
              <a:rPr lang="en-US" i="1" dirty="0"/>
              <a:t>C</a:t>
            </a:r>
            <a:endParaRPr lang="en-US" dirty="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514600" cy="281423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00053"/>
            <a:ext cx="2445659" cy="297476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559137"/>
            <a:ext cx="5943600" cy="671593"/>
          </a:xfrm>
          <a:prstGeom prst="rect">
            <a:avLst/>
          </a:prstGeom>
        </p:spPr>
      </p:pic>
    </p:spTree>
    <p:extLst>
      <p:ext uri="{BB962C8B-B14F-4D97-AF65-F5344CB8AC3E}">
        <p14:creationId xmlns:p14="http://schemas.microsoft.com/office/powerpoint/2010/main" val="3500861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4/2 – Common Truss Shapes (2 of 2)</a:t>
            </a:r>
          </a:p>
        </p:txBody>
      </p:sp>
      <p:sp>
        <p:nvSpPr>
          <p:cNvPr id="3" name="Content Placeholder 2"/>
          <p:cNvSpPr>
            <a:spLocks noGrp="1"/>
          </p:cNvSpPr>
          <p:nvPr>
            <p:ph idx="1"/>
          </p:nvPr>
        </p:nvSpPr>
        <p:spPr/>
        <p:txBody>
          <a:bodyPr/>
          <a:lstStyle/>
          <a:p>
            <a:r>
              <a:rPr lang="en-US" dirty="0"/>
              <a:t>Commonly Used Roof Trusses</a:t>
            </a:r>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7873" b="3164"/>
          <a:stretch/>
        </p:blipFill>
        <p:spPr>
          <a:xfrm>
            <a:off x="2667000" y="2677883"/>
            <a:ext cx="6858000" cy="2997156"/>
          </a:xfrm>
          <a:prstGeom prst="rect">
            <a:avLst/>
          </a:prstGeom>
        </p:spPr>
      </p:pic>
    </p:spTree>
    <p:extLst>
      <p:ext uri="{BB962C8B-B14F-4D97-AF65-F5344CB8AC3E}">
        <p14:creationId xmlns:p14="http://schemas.microsoft.com/office/powerpoint/2010/main" val="3976107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4/7 (3 of 4)</a:t>
            </a:r>
          </a:p>
        </p:txBody>
      </p:sp>
      <p:sp>
        <p:nvSpPr>
          <p:cNvPr id="3" name="Content Placeholder 2"/>
          <p:cNvSpPr>
            <a:spLocks noGrp="1"/>
          </p:cNvSpPr>
          <p:nvPr>
            <p:ph idx="1"/>
          </p:nvPr>
        </p:nvSpPr>
        <p:spPr/>
        <p:txBody>
          <a:bodyPr/>
          <a:lstStyle/>
          <a:p>
            <a:r>
              <a:rPr lang="en-US" dirty="0"/>
              <a:t>Free-Body Diagrams of Individual Pieces</a:t>
            </a:r>
          </a:p>
          <a:p>
            <a:endParaRPr lang="en-US" dirty="0"/>
          </a:p>
          <a:p>
            <a:endParaRPr lang="en-US" dirty="0"/>
          </a:p>
          <a:p>
            <a:r>
              <a:rPr lang="en-US" dirty="0"/>
              <a:t>Equilibrium of Member </a:t>
            </a:r>
            <a:r>
              <a:rPr lang="en-US" i="1" dirty="0"/>
              <a:t>ED</a:t>
            </a:r>
          </a:p>
          <a:p>
            <a:pPr marL="0" indent="0">
              <a:buNone/>
            </a:pPr>
            <a:endParaRPr lang="en-US" sz="1800" i="1" dirty="0"/>
          </a:p>
          <a:p>
            <a:pPr marL="0" indent="0">
              <a:buNone/>
            </a:pPr>
            <a:endParaRPr lang="en-US" sz="1800" i="1" dirty="0"/>
          </a:p>
          <a:p>
            <a:pPr marL="0" indent="0">
              <a:buNone/>
            </a:pPr>
            <a:r>
              <a:rPr lang="en-US" sz="1800" i="1" dirty="0"/>
              <a:t>F</a:t>
            </a:r>
            <a:r>
              <a:rPr lang="en-US" sz="1800" dirty="0"/>
              <a:t> is equal and opposite to </a:t>
            </a:r>
            <a:r>
              <a:rPr lang="en-US" sz="1800" i="1" dirty="0"/>
              <a:t>E</a:t>
            </a:r>
            <a:r>
              <a:rPr lang="en-US" sz="1800" dirty="0"/>
              <a:t> since </a:t>
            </a:r>
            <a:r>
              <a:rPr lang="en-US" sz="1800" i="1" dirty="0"/>
              <a:t>EF</a:t>
            </a:r>
            <a:r>
              <a:rPr lang="en-US" sz="1800" dirty="0"/>
              <a:t> is a two-force member.</a:t>
            </a:r>
          </a:p>
          <a:p>
            <a:endParaRPr lang="en-US" sz="2400" dirty="0"/>
          </a:p>
          <a:p>
            <a:r>
              <a:rPr lang="en-US" sz="2400" dirty="0"/>
              <a:t>Equilibrium of Member </a:t>
            </a:r>
            <a:r>
              <a:rPr lang="en-US" sz="2400" i="1" dirty="0"/>
              <a:t>AB</a:t>
            </a:r>
          </a:p>
          <a:p>
            <a:endParaRPr lang="en-US" sz="2400" i="1" dirty="0"/>
          </a:p>
          <a:p>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0128" y="1361588"/>
            <a:ext cx="3593672" cy="3357098"/>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400239"/>
            <a:ext cx="5943600" cy="649301"/>
          </a:xfrm>
          <a:prstGeom prst="rect">
            <a:avLst/>
          </a:prstGeom>
        </p:spPr>
      </p:pic>
      <p:pic>
        <p:nvPicPr>
          <p:cNvPr id="9" name="Picture 8"/>
          <p:cNvPicPr>
            <a:picLocks noChangeAspect="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838200" y="5470380"/>
            <a:ext cx="5943600" cy="1061953"/>
          </a:xfrm>
          <a:prstGeom prst="rect">
            <a:avLst/>
          </a:prstGeom>
        </p:spPr>
      </p:pic>
    </p:spTree>
    <p:extLst>
      <p:ext uri="{BB962C8B-B14F-4D97-AF65-F5344CB8AC3E}">
        <p14:creationId xmlns:p14="http://schemas.microsoft.com/office/powerpoint/2010/main" val="2771733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4/7 (4 of 4)</a:t>
            </a:r>
          </a:p>
        </p:txBody>
      </p:sp>
      <p:sp>
        <p:nvSpPr>
          <p:cNvPr id="3" name="Content Placeholder 2"/>
          <p:cNvSpPr>
            <a:spLocks noGrp="1"/>
          </p:cNvSpPr>
          <p:nvPr>
            <p:ph idx="1"/>
          </p:nvPr>
        </p:nvSpPr>
        <p:spPr/>
        <p:txBody>
          <a:bodyPr/>
          <a:lstStyle/>
          <a:p>
            <a:r>
              <a:rPr lang="en-US" dirty="0"/>
              <a:t>Free-Body Diagrams of Individual Pieces</a:t>
            </a:r>
          </a:p>
          <a:p>
            <a:endParaRPr lang="en-US" dirty="0"/>
          </a:p>
          <a:p>
            <a:endParaRPr lang="en-US" dirty="0"/>
          </a:p>
          <a:p>
            <a:r>
              <a:rPr lang="en-US" dirty="0"/>
              <a:t>Equilibrium of Member </a:t>
            </a:r>
            <a:r>
              <a:rPr lang="en-US" i="1" dirty="0"/>
              <a:t>BC</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0128" y="1361588"/>
            <a:ext cx="3593672" cy="335709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06745"/>
            <a:ext cx="5943600" cy="285427"/>
          </a:xfrm>
          <a:prstGeom prst="rect">
            <a:avLst/>
          </a:prstGeom>
        </p:spPr>
      </p:pic>
    </p:spTree>
    <p:extLst>
      <p:ext uri="{BB962C8B-B14F-4D97-AF65-F5344CB8AC3E}">
        <p14:creationId xmlns:p14="http://schemas.microsoft.com/office/powerpoint/2010/main" val="3661472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4/8 (1 of 3)</a:t>
            </a:r>
          </a:p>
        </p:txBody>
      </p:sp>
      <p:sp>
        <p:nvSpPr>
          <p:cNvPr id="3" name="Content Placeholder 2"/>
          <p:cNvSpPr>
            <a:spLocks noGrp="1"/>
          </p:cNvSpPr>
          <p:nvPr>
            <p:ph idx="1"/>
          </p:nvPr>
        </p:nvSpPr>
        <p:spPr/>
        <p:txBody>
          <a:bodyPr>
            <a:normAutofit/>
          </a:bodyPr>
          <a:lstStyle/>
          <a:p>
            <a:r>
              <a:rPr lang="en-US" dirty="0"/>
              <a:t>Problem Statement</a:t>
            </a:r>
          </a:p>
          <a:p>
            <a:pPr marL="457200" lvl="1" indent="0" algn="just">
              <a:buNone/>
            </a:pPr>
            <a:r>
              <a:rPr lang="en-US" sz="2000" dirty="0"/>
              <a:t>The machine shown is designed as an overload protection device which releases the load when it exceeds a predetermined value </a:t>
            </a:r>
            <a:r>
              <a:rPr lang="en-US" sz="2000" i="1" dirty="0"/>
              <a:t>T</a:t>
            </a:r>
            <a:r>
              <a:rPr lang="en-US" sz="2000" dirty="0"/>
              <a:t>. A soft metal shear pin </a:t>
            </a:r>
            <a:r>
              <a:rPr lang="en-US" sz="2000" i="1" dirty="0"/>
              <a:t>S </a:t>
            </a:r>
            <a:r>
              <a:rPr lang="en-US" sz="2000" dirty="0"/>
              <a:t>is inserted in a hole in the lower half and is acted on by the upper half. When the total force on the pin exceeds its strength, it will break. The two halves then rotate about </a:t>
            </a:r>
            <a:r>
              <a:rPr lang="en-US" sz="2000" i="1" dirty="0"/>
              <a:t>A </a:t>
            </a:r>
            <a:r>
              <a:rPr lang="en-US" sz="2000" dirty="0"/>
              <a:t>under the action of the tensions in </a:t>
            </a:r>
            <a:r>
              <a:rPr lang="en-US" sz="2000" i="1" dirty="0"/>
              <a:t>BD </a:t>
            </a:r>
            <a:r>
              <a:rPr lang="en-US" sz="2000" dirty="0"/>
              <a:t>and </a:t>
            </a:r>
            <a:r>
              <a:rPr lang="en-US" sz="2000" i="1" dirty="0"/>
              <a:t>CD</a:t>
            </a:r>
            <a:r>
              <a:rPr lang="en-US" sz="2000" dirty="0"/>
              <a:t>, as shown in the second sketch, and rollers </a:t>
            </a:r>
            <a:r>
              <a:rPr lang="en-US" sz="2000" i="1" dirty="0"/>
              <a:t>E </a:t>
            </a:r>
            <a:r>
              <a:rPr lang="en-US" sz="2000" dirty="0"/>
              <a:t>and </a:t>
            </a:r>
            <a:r>
              <a:rPr lang="en-US" sz="2000" i="1" dirty="0"/>
              <a:t>F </a:t>
            </a:r>
            <a:r>
              <a:rPr lang="en-US" sz="2000" dirty="0"/>
              <a:t>release the eye bolt. Determine the maximum allowable tension </a:t>
            </a:r>
            <a:r>
              <a:rPr lang="en-US" sz="2000" i="1" dirty="0"/>
              <a:t>T </a:t>
            </a:r>
            <a:r>
              <a:rPr lang="en-US" sz="2000" dirty="0"/>
              <a:t>if the pin </a:t>
            </a:r>
            <a:r>
              <a:rPr lang="en-US" sz="2000" i="1" dirty="0"/>
              <a:t>S </a:t>
            </a:r>
            <a:r>
              <a:rPr lang="en-US" sz="2000" dirty="0"/>
              <a:t>will shear when the total force on it is 800 N. Also compute the corresponding force on the hinge pin </a:t>
            </a:r>
            <a:r>
              <a:rPr lang="en-US" sz="2000" i="1" dirty="0"/>
              <a:t>A</a:t>
            </a:r>
            <a:r>
              <a:rPr lang="en-US" sz="200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2597"/>
          <a:stretch/>
        </p:blipFill>
        <p:spPr>
          <a:xfrm>
            <a:off x="1712829" y="4166265"/>
            <a:ext cx="3657600" cy="1767388"/>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4562"/>
          <a:stretch/>
        </p:blipFill>
        <p:spPr>
          <a:xfrm>
            <a:off x="7125997" y="4202898"/>
            <a:ext cx="3657600" cy="1694123"/>
          </a:xfrm>
          <a:prstGeom prst="rect">
            <a:avLst/>
          </a:prstGeom>
        </p:spPr>
      </p:pic>
    </p:spTree>
    <p:extLst>
      <p:ext uri="{BB962C8B-B14F-4D97-AF65-F5344CB8AC3E}">
        <p14:creationId xmlns:p14="http://schemas.microsoft.com/office/powerpoint/2010/main" val="981470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4/8 (2 of 3)</a:t>
            </a:r>
          </a:p>
        </p:txBody>
      </p:sp>
      <p:sp>
        <p:nvSpPr>
          <p:cNvPr id="3" name="Content Placeholder 2"/>
          <p:cNvSpPr>
            <a:spLocks noGrp="1"/>
          </p:cNvSpPr>
          <p:nvPr>
            <p:ph idx="1"/>
          </p:nvPr>
        </p:nvSpPr>
        <p:spPr/>
        <p:txBody>
          <a:bodyPr>
            <a:normAutofit/>
          </a:bodyPr>
          <a:lstStyle/>
          <a:p>
            <a:r>
              <a:rPr lang="en-US" dirty="0"/>
              <a:t>Individual Free-Body Diagrams</a:t>
            </a:r>
          </a:p>
          <a:p>
            <a:endParaRPr lang="en-US" dirty="0"/>
          </a:p>
          <a:p>
            <a:endParaRPr lang="en-US" dirty="0"/>
          </a:p>
          <a:p>
            <a:endParaRPr lang="en-US" dirty="0"/>
          </a:p>
          <a:p>
            <a:endParaRPr lang="en-US" dirty="0"/>
          </a:p>
          <a:p>
            <a:r>
              <a:rPr lang="en-US" dirty="0"/>
              <a:t>Equilibrium of the Connection </a:t>
            </a:r>
            <a:r>
              <a:rPr lang="en-US" i="1" dirty="0"/>
              <a:t>D </a:t>
            </a:r>
            <a:r>
              <a:rPr lang="en-US" dirty="0"/>
              <a:t>(Note the Symmetry)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2597"/>
          <a:stretch/>
        </p:blipFill>
        <p:spPr>
          <a:xfrm>
            <a:off x="7696200" y="1361588"/>
            <a:ext cx="3657600" cy="176738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2491"/>
            <a:ext cx="3290244" cy="156649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470126"/>
            <a:ext cx="5943600" cy="6094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800511"/>
            <a:ext cx="3337560" cy="1849671"/>
          </a:xfrm>
          <a:prstGeom prst="rect">
            <a:avLst/>
          </a:prstGeom>
        </p:spPr>
      </p:pic>
    </p:spTree>
    <p:extLst>
      <p:ext uri="{BB962C8B-B14F-4D97-AF65-F5344CB8AC3E}">
        <p14:creationId xmlns:p14="http://schemas.microsoft.com/office/powerpoint/2010/main" val="2377116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4/8 (3 of 3)</a:t>
            </a:r>
          </a:p>
        </p:txBody>
      </p:sp>
      <p:sp>
        <p:nvSpPr>
          <p:cNvPr id="3" name="Content Placeholder 2"/>
          <p:cNvSpPr>
            <a:spLocks noGrp="1"/>
          </p:cNvSpPr>
          <p:nvPr>
            <p:ph idx="1"/>
          </p:nvPr>
        </p:nvSpPr>
        <p:spPr/>
        <p:txBody>
          <a:bodyPr>
            <a:normAutofit/>
          </a:bodyPr>
          <a:lstStyle/>
          <a:p>
            <a:r>
              <a:rPr lang="en-US" dirty="0"/>
              <a:t>Equilibrium of the Upper Part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3556" y="1361588"/>
            <a:ext cx="3290244" cy="156649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3946"/>
            <a:ext cx="5943600" cy="4163878"/>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3137745"/>
            <a:ext cx="3337560" cy="619394"/>
          </a:xfrm>
          <a:prstGeom prst="rect">
            <a:avLst/>
          </a:prstGeom>
        </p:spPr>
      </p:pic>
    </p:spTree>
    <p:extLst>
      <p:ext uri="{BB962C8B-B14F-4D97-AF65-F5344CB8AC3E}">
        <p14:creationId xmlns:p14="http://schemas.microsoft.com/office/powerpoint/2010/main" val="2934894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4/9 (1 of 3)</a:t>
            </a:r>
          </a:p>
        </p:txBody>
      </p:sp>
      <p:sp>
        <p:nvSpPr>
          <p:cNvPr id="3" name="Content Placeholder 2"/>
          <p:cNvSpPr>
            <a:spLocks noGrp="1"/>
          </p:cNvSpPr>
          <p:nvPr>
            <p:ph idx="1"/>
          </p:nvPr>
        </p:nvSpPr>
        <p:spPr/>
        <p:txBody>
          <a:bodyPr>
            <a:normAutofit/>
          </a:bodyPr>
          <a:lstStyle/>
          <a:p>
            <a:r>
              <a:rPr lang="en-US" dirty="0"/>
              <a:t>Problem Statement</a:t>
            </a:r>
          </a:p>
          <a:p>
            <a:pPr marL="457200" lvl="1" indent="0">
              <a:buNone/>
            </a:pPr>
            <a:r>
              <a:rPr lang="en-US" sz="2000" dirty="0"/>
              <a:t>In the particular position shown, the excavator applies a 20-kN force parallel to the ground. There are two hydraulic cylinders </a:t>
            </a:r>
            <a:r>
              <a:rPr lang="en-US" sz="2000" i="1" dirty="0"/>
              <a:t>AC </a:t>
            </a:r>
            <a:r>
              <a:rPr lang="en-US" sz="2000" dirty="0"/>
              <a:t>to control the arm </a:t>
            </a:r>
            <a:r>
              <a:rPr lang="en-US" sz="2000" i="1" dirty="0"/>
              <a:t>OAB </a:t>
            </a:r>
            <a:r>
              <a:rPr lang="en-US" sz="2000" dirty="0"/>
              <a:t>and a single cylinder </a:t>
            </a:r>
            <a:r>
              <a:rPr lang="en-US" sz="2000" i="1" dirty="0"/>
              <a:t>DE </a:t>
            </a:r>
            <a:r>
              <a:rPr lang="en-US" sz="2000" dirty="0"/>
              <a:t>to control arm </a:t>
            </a:r>
            <a:r>
              <a:rPr lang="en-US" sz="2000" i="1" dirty="0"/>
              <a:t>EBIF</a:t>
            </a:r>
            <a:r>
              <a:rPr lang="en-US" sz="2000" dirty="0"/>
              <a:t>. (</a:t>
            </a:r>
            <a:r>
              <a:rPr lang="en-US" sz="2000" i="1" dirty="0"/>
              <a:t>a</a:t>
            </a:r>
            <a:r>
              <a:rPr lang="en-US" sz="2000" dirty="0"/>
              <a:t>) Determine the force in the hydraulic cylinders </a:t>
            </a:r>
            <a:r>
              <a:rPr lang="en-US" sz="2000" i="1" dirty="0"/>
              <a:t>AC </a:t>
            </a:r>
            <a:r>
              <a:rPr lang="en-US" sz="2000" dirty="0"/>
              <a:t>and the pressure </a:t>
            </a:r>
            <a:r>
              <a:rPr lang="en-US" sz="2000" i="1" dirty="0" err="1"/>
              <a:t>p</a:t>
            </a:r>
            <a:r>
              <a:rPr lang="en-US" sz="2000" i="1" baseline="-25000" dirty="0" err="1"/>
              <a:t>AC</a:t>
            </a:r>
            <a:r>
              <a:rPr lang="en-US" sz="2000" i="1" dirty="0"/>
              <a:t> </a:t>
            </a:r>
            <a:r>
              <a:rPr lang="en-US" sz="2000" dirty="0"/>
              <a:t>against their pistons, which have an effective diameter of 95 mm. (</a:t>
            </a:r>
            <a:r>
              <a:rPr lang="en-US" sz="2000" i="1" dirty="0"/>
              <a:t>b</a:t>
            </a:r>
            <a:r>
              <a:rPr lang="en-US" sz="2000" dirty="0"/>
              <a:t>) Also determine the force in hydraulic cylinder </a:t>
            </a:r>
            <a:r>
              <a:rPr lang="en-US" sz="2000" i="1" dirty="0"/>
              <a:t>DE </a:t>
            </a:r>
            <a:r>
              <a:rPr lang="en-US" sz="2000" dirty="0"/>
              <a:t>and the pressure </a:t>
            </a:r>
            <a:r>
              <a:rPr lang="en-US" sz="2000" i="1" dirty="0" err="1"/>
              <a:t>p</a:t>
            </a:r>
            <a:r>
              <a:rPr lang="en-US" sz="2000" i="1" baseline="-25000" dirty="0" err="1"/>
              <a:t>DE</a:t>
            </a:r>
            <a:r>
              <a:rPr lang="en-US" sz="2000" i="1" dirty="0"/>
              <a:t> </a:t>
            </a:r>
            <a:r>
              <a:rPr lang="en-US" sz="2000" dirty="0"/>
              <a:t>against its 105-mm-diameter piston. Neglect the weights of the members compared with the effects of the 20-kN force.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14897"/>
            <a:ext cx="4572000" cy="3035285"/>
          </a:xfrm>
          <a:prstGeom prst="rect">
            <a:avLst/>
          </a:prstGeom>
        </p:spPr>
      </p:pic>
    </p:spTree>
    <p:extLst>
      <p:ext uri="{BB962C8B-B14F-4D97-AF65-F5344CB8AC3E}">
        <p14:creationId xmlns:p14="http://schemas.microsoft.com/office/powerpoint/2010/main" val="2418234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4/9 (2 of 3)</a:t>
            </a:r>
          </a:p>
        </p:txBody>
      </p:sp>
      <p:sp>
        <p:nvSpPr>
          <p:cNvPr id="3" name="Content Placeholder 2"/>
          <p:cNvSpPr>
            <a:spLocks noGrp="1"/>
          </p:cNvSpPr>
          <p:nvPr>
            <p:ph idx="1"/>
          </p:nvPr>
        </p:nvSpPr>
        <p:spPr/>
        <p:txBody>
          <a:bodyPr>
            <a:normAutofit/>
          </a:bodyPr>
          <a:lstStyle/>
          <a:p>
            <a:r>
              <a:rPr lang="en-US" dirty="0"/>
              <a:t>Free-Body Diagram of Entire Arm Assembly</a:t>
            </a:r>
          </a:p>
          <a:p>
            <a:endParaRPr lang="en-US" dirty="0"/>
          </a:p>
          <a:p>
            <a:endParaRPr lang="en-US" dirty="0"/>
          </a:p>
          <a:p>
            <a:endParaRPr lang="en-US" dirty="0"/>
          </a:p>
          <a:p>
            <a:endParaRPr lang="en-US" dirty="0"/>
          </a:p>
          <a:p>
            <a:r>
              <a:rPr lang="en-US" dirty="0"/>
              <a:t>Force and Pressure in Cylinder </a:t>
            </a:r>
            <a:r>
              <a:rPr lang="en-US" i="1" dirty="0"/>
              <a:t>AC</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42822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06373"/>
            <a:ext cx="2865336" cy="204018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649622"/>
            <a:ext cx="5943600" cy="1678259"/>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689519"/>
            <a:ext cx="3337560" cy="250175"/>
          </a:xfrm>
          <a:prstGeom prst="rect">
            <a:avLst/>
          </a:prstGeom>
        </p:spPr>
      </p:pic>
    </p:spTree>
    <p:extLst>
      <p:ext uri="{BB962C8B-B14F-4D97-AF65-F5344CB8AC3E}">
        <p14:creationId xmlns:p14="http://schemas.microsoft.com/office/powerpoint/2010/main" val="289979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4/6 – Sample Problem 4/9 (3 of 3)</a:t>
            </a:r>
          </a:p>
        </p:txBody>
      </p:sp>
      <p:sp>
        <p:nvSpPr>
          <p:cNvPr id="3" name="Content Placeholder 2"/>
          <p:cNvSpPr>
            <a:spLocks noGrp="1"/>
          </p:cNvSpPr>
          <p:nvPr>
            <p:ph idx="1"/>
          </p:nvPr>
        </p:nvSpPr>
        <p:spPr/>
        <p:txBody>
          <a:bodyPr>
            <a:normAutofit/>
          </a:bodyPr>
          <a:lstStyle/>
          <a:p>
            <a:r>
              <a:rPr lang="en-US" dirty="0"/>
              <a:t>Free-Body Diagram of Lower Arm</a:t>
            </a:r>
          </a:p>
          <a:p>
            <a:endParaRPr lang="en-US" dirty="0"/>
          </a:p>
          <a:p>
            <a:pPr lvl="1"/>
            <a:endParaRPr lang="en-US" dirty="0"/>
          </a:p>
          <a:p>
            <a:pPr lvl="1"/>
            <a:endParaRPr lang="en-US" dirty="0"/>
          </a:p>
          <a:p>
            <a:endParaRPr lang="en-US" dirty="0"/>
          </a:p>
          <a:p>
            <a:pPr lvl="1"/>
            <a:endParaRPr lang="en-US" dirty="0"/>
          </a:p>
          <a:p>
            <a:r>
              <a:rPr lang="en-US" dirty="0"/>
              <a:t>Force and Pressure in Cylinder </a:t>
            </a:r>
            <a:r>
              <a:rPr lang="en-US" i="1" dirty="0"/>
              <a:t>DE</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428228"/>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780468"/>
            <a:ext cx="2784341" cy="2267366"/>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629398"/>
            <a:ext cx="5943600" cy="1699769"/>
          </a:xfrm>
          <a:prstGeom prst="rect">
            <a:avLst/>
          </a:prstGeom>
        </p:spPr>
      </p:pic>
    </p:spTree>
    <p:extLst>
      <p:ext uri="{BB962C8B-B14F-4D97-AF65-F5344CB8AC3E}">
        <p14:creationId xmlns:p14="http://schemas.microsoft.com/office/powerpoint/2010/main" val="51148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4/2 – Features of Simple Trusses (1 of 2)</a:t>
            </a:r>
          </a:p>
        </p:txBody>
      </p:sp>
      <p:sp>
        <p:nvSpPr>
          <p:cNvPr id="3" name="Content Placeholder 2"/>
          <p:cNvSpPr>
            <a:spLocks noGrp="1"/>
          </p:cNvSpPr>
          <p:nvPr>
            <p:ph idx="1"/>
          </p:nvPr>
        </p:nvSpPr>
        <p:spPr/>
        <p:txBody>
          <a:bodyPr/>
          <a:lstStyle/>
          <a:p>
            <a:r>
              <a:rPr lang="en-US" dirty="0"/>
              <a:t>Simple Trusses</a:t>
            </a:r>
          </a:p>
          <a:p>
            <a:pPr lvl="1"/>
            <a:r>
              <a:rPr lang="en-US" dirty="0"/>
              <a:t>Rigid</a:t>
            </a:r>
          </a:p>
          <a:p>
            <a:pPr lvl="1"/>
            <a:endParaRPr lang="en-US" dirty="0"/>
          </a:p>
          <a:p>
            <a:pPr lvl="1"/>
            <a:r>
              <a:rPr lang="en-US" dirty="0"/>
              <a:t>Basic Element</a:t>
            </a:r>
          </a:p>
          <a:p>
            <a:pPr marL="457200" lvl="1" indent="0">
              <a:buNone/>
            </a:pPr>
            <a:endParaRPr lang="en-US" dirty="0"/>
          </a:p>
          <a:p>
            <a:pPr lvl="1"/>
            <a:r>
              <a:rPr lang="en-US" dirty="0"/>
              <a:t>Two-Force Members</a:t>
            </a:r>
          </a:p>
          <a:p>
            <a:pPr lvl="1"/>
            <a:endParaRPr lang="en-US" dirty="0"/>
          </a:p>
          <a:p>
            <a:pPr lvl="1"/>
            <a:r>
              <a:rPr lang="en-US" dirty="0"/>
              <a:t>Weight of Truss Members</a:t>
            </a:r>
          </a:p>
          <a:p>
            <a:pPr lvl="1"/>
            <a:endParaRPr lang="en-US" dirty="0"/>
          </a:p>
          <a:p>
            <a:pPr lvl="1"/>
            <a:r>
              <a:rPr lang="en-US" dirty="0"/>
              <a:t>Location of Applied Loads</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3" y="1361588"/>
            <a:ext cx="6128657" cy="200057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50235" y="3523202"/>
            <a:ext cx="2803566" cy="3183488"/>
          </a:xfrm>
          <a:prstGeom prst="rect">
            <a:avLst/>
          </a:prstGeom>
        </p:spPr>
      </p:pic>
    </p:spTree>
    <p:extLst>
      <p:ext uri="{BB962C8B-B14F-4D97-AF65-F5344CB8AC3E}">
        <p14:creationId xmlns:p14="http://schemas.microsoft.com/office/powerpoint/2010/main" val="305168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4/2 – Features of Simple Trusses (2 of 2)</a:t>
            </a:r>
          </a:p>
        </p:txBody>
      </p:sp>
      <p:sp>
        <p:nvSpPr>
          <p:cNvPr id="3" name="Content Placeholder 2"/>
          <p:cNvSpPr>
            <a:spLocks noGrp="1"/>
          </p:cNvSpPr>
          <p:nvPr>
            <p:ph idx="1"/>
          </p:nvPr>
        </p:nvSpPr>
        <p:spPr/>
        <p:txBody>
          <a:bodyPr/>
          <a:lstStyle/>
          <a:p>
            <a:r>
              <a:rPr lang="en-US" dirty="0"/>
              <a:t>Simple Trusses (cont.)</a:t>
            </a:r>
          </a:p>
          <a:p>
            <a:pPr lvl="1"/>
            <a:r>
              <a:rPr lang="en-US" dirty="0"/>
              <a:t>Connections between Members</a:t>
            </a:r>
          </a:p>
          <a:p>
            <a:pPr lvl="1"/>
            <a:endParaRPr lang="en-US" dirty="0"/>
          </a:p>
          <a:p>
            <a:pPr lvl="1"/>
            <a:endParaRPr lang="en-US" dirty="0"/>
          </a:p>
          <a:p>
            <a:pPr lvl="1"/>
            <a:r>
              <a:rPr lang="en-US" dirty="0"/>
              <a:t>Support Representation</a:t>
            </a:r>
          </a:p>
          <a:p>
            <a:pPr lvl="1"/>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68343" y="1361588"/>
            <a:ext cx="2952008" cy="2431065"/>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8913"/>
          <a:stretch/>
        </p:blipFill>
        <p:spPr>
          <a:xfrm>
            <a:off x="1614302" y="3834328"/>
            <a:ext cx="3331772" cy="2342635"/>
          </a:xfrm>
          <a:prstGeom prst="rect">
            <a:avLst/>
          </a:prstGeom>
        </p:spPr>
      </p:pic>
      <p:sp>
        <p:nvSpPr>
          <p:cNvPr id="6" name="TextBox 5"/>
          <p:cNvSpPr txBox="1"/>
          <p:nvPr/>
        </p:nvSpPr>
        <p:spPr>
          <a:xfrm>
            <a:off x="5825835" y="4145638"/>
            <a:ext cx="5527965" cy="2031325"/>
          </a:xfrm>
          <a:prstGeom prst="rect">
            <a:avLst/>
          </a:prstGeom>
          <a:noFill/>
        </p:spPr>
        <p:txBody>
          <a:bodyPr wrap="square" rtlCol="0">
            <a:spAutoFit/>
          </a:bodyPr>
          <a:lstStyle/>
          <a:p>
            <a:pPr algn="just"/>
            <a:r>
              <a:rPr lang="en-US" dirty="0">
                <a:latin typeface="Source Sans Pro" panose="020B0503030403020204" pitchFamily="34" charset="0"/>
              </a:rPr>
              <a:t>The trusses in this text are statically determinant, which means a complete application of Newton’s First Law will provide the solution for all unknown reactions and internal forces.  Trusses that cannot be solved in this fashion are statically indeterminate, and information regarding the deformation of the members must be included to obtain the solution.</a:t>
            </a:r>
          </a:p>
        </p:txBody>
      </p:sp>
    </p:spTree>
    <p:extLst>
      <p:ext uri="{BB962C8B-B14F-4D97-AF65-F5344CB8AC3E}">
        <p14:creationId xmlns:p14="http://schemas.microsoft.com/office/powerpoint/2010/main" val="157854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4/3  Method of Joints</a:t>
            </a:r>
          </a:p>
        </p:txBody>
      </p:sp>
      <p:sp>
        <p:nvSpPr>
          <p:cNvPr id="3" name="Content Placeholder 2"/>
          <p:cNvSpPr>
            <a:spLocks noGrp="1"/>
          </p:cNvSpPr>
          <p:nvPr>
            <p:ph idx="1"/>
          </p:nvPr>
        </p:nvSpPr>
        <p:spPr/>
        <p:txBody>
          <a:bodyPr/>
          <a:lstStyle/>
          <a:p>
            <a:r>
              <a:rPr lang="en-US" dirty="0"/>
              <a:t>Features of the Method</a:t>
            </a:r>
          </a:p>
          <a:p>
            <a:pPr lvl="1"/>
            <a:r>
              <a:rPr lang="en-US" dirty="0"/>
              <a:t>Looks at Equilibrium of Each Joint Connection</a:t>
            </a:r>
          </a:p>
          <a:p>
            <a:pPr lvl="1"/>
            <a:endParaRPr lang="en-US" dirty="0"/>
          </a:p>
          <a:p>
            <a:pPr lvl="1"/>
            <a:r>
              <a:rPr lang="en-US" dirty="0"/>
              <a:t>Limited to Force Summation Equations of Equilibrium at each Joint</a:t>
            </a:r>
          </a:p>
          <a:p>
            <a:pPr lvl="1"/>
            <a:endParaRPr lang="en-US" dirty="0"/>
          </a:p>
          <a:p>
            <a:pPr lvl="1"/>
            <a:r>
              <a:rPr lang="en-US" dirty="0"/>
              <a:t>Limited to Finding Two Unknown Reactions at a Time</a:t>
            </a:r>
          </a:p>
          <a:p>
            <a:pPr lvl="1"/>
            <a:endParaRPr lang="en-US" dirty="0"/>
          </a:p>
          <a:p>
            <a:pPr lvl="1"/>
            <a:r>
              <a:rPr lang="en-US" dirty="0"/>
              <a:t>Proceeds Systematically Across the Truss</a:t>
            </a:r>
          </a:p>
          <a:p>
            <a:pPr lvl="1"/>
            <a:endParaRPr lang="en-US" dirty="0"/>
          </a:p>
          <a:p>
            <a:pPr lvl="1"/>
            <a:r>
              <a:rPr lang="en-US" dirty="0"/>
              <a:t>Very Methodical and Easy to Utilize</a:t>
            </a:r>
          </a:p>
          <a:p>
            <a:pPr lvl="1"/>
            <a:endParaRPr lang="en-US" dirty="0"/>
          </a:p>
          <a:p>
            <a:pPr lvl="1"/>
            <a:r>
              <a:rPr lang="en-US" dirty="0"/>
              <a:t>Very Useful for Finding all of the Truss-Member Forces</a:t>
            </a:r>
          </a:p>
        </p:txBody>
      </p:sp>
    </p:spTree>
    <p:extLst>
      <p:ext uri="{BB962C8B-B14F-4D97-AF65-F5344CB8AC3E}">
        <p14:creationId xmlns:p14="http://schemas.microsoft.com/office/powerpoint/2010/main" val="19047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4/3 – Overview of Method of Joints</a:t>
            </a:r>
          </a:p>
        </p:txBody>
      </p:sp>
      <p:sp>
        <p:nvSpPr>
          <p:cNvPr id="3" name="Content Placeholder 2"/>
          <p:cNvSpPr>
            <a:spLocks noGrp="1"/>
          </p:cNvSpPr>
          <p:nvPr>
            <p:ph idx="1"/>
          </p:nvPr>
        </p:nvSpPr>
        <p:spPr/>
        <p:txBody>
          <a:bodyPr/>
          <a:lstStyle/>
          <a:p>
            <a:r>
              <a:rPr lang="en-US" dirty="0"/>
              <a:t>General Procedure</a:t>
            </a:r>
          </a:p>
          <a:p>
            <a:pPr marL="571500" lvl="1" indent="-342900">
              <a:spcAft>
                <a:spcPts val="1200"/>
              </a:spcAft>
              <a:buFont typeface="+mj-lt"/>
              <a:buAutoNum type="arabicPeriod"/>
            </a:pPr>
            <a:r>
              <a:rPr lang="en-US" dirty="0"/>
              <a:t>In general, find the external reactions first (this may or may not be necessary).</a:t>
            </a:r>
          </a:p>
          <a:p>
            <a:pPr marL="571500" lvl="1" indent="-342900">
              <a:spcAft>
                <a:spcPts val="1200"/>
              </a:spcAft>
              <a:buFont typeface="+mj-lt"/>
              <a:buAutoNum type="arabicPeriod"/>
            </a:pPr>
            <a:r>
              <a:rPr lang="en-US" dirty="0"/>
              <a:t>Start by analyzing a joint where at least one known applied load acts, and at most, only two unknown truss forces are present.</a:t>
            </a:r>
          </a:p>
          <a:p>
            <a:pPr marL="571500" lvl="1" indent="-342900">
              <a:spcAft>
                <a:spcPts val="1200"/>
              </a:spcAft>
              <a:buFont typeface="+mj-lt"/>
              <a:buAutoNum type="arabicPeriod"/>
            </a:pPr>
            <a:r>
              <a:rPr lang="en-US" dirty="0"/>
              <a:t>Apply a sum of forces in an appropriate </a:t>
            </a:r>
            <a:r>
              <a:rPr lang="en-US" i="1" dirty="0"/>
              <a:t>x</a:t>
            </a:r>
            <a:r>
              <a:rPr lang="en-US" dirty="0"/>
              <a:t>- and </a:t>
            </a:r>
            <a:r>
              <a:rPr lang="en-US" i="1" dirty="0"/>
              <a:t>y</a:t>
            </a:r>
            <a:r>
              <a:rPr lang="en-US" dirty="0"/>
              <a:t>-direction at this joint.</a:t>
            </a:r>
          </a:p>
          <a:p>
            <a:pPr marL="571500" lvl="1" indent="-342900">
              <a:spcAft>
                <a:spcPts val="1200"/>
              </a:spcAft>
              <a:buFont typeface="+mj-lt"/>
              <a:buAutoNum type="arabicPeriod"/>
            </a:pPr>
            <a:r>
              <a:rPr lang="en-US" dirty="0"/>
              <a:t>Draw members in tension or compression, and stay consistent with your choice until you move to the next joint.</a:t>
            </a:r>
          </a:p>
          <a:p>
            <a:pPr marL="571500" lvl="1" indent="-342900">
              <a:spcAft>
                <a:spcPts val="1200"/>
              </a:spcAft>
              <a:buFont typeface="+mj-lt"/>
              <a:buAutoNum type="arabicPeriod"/>
            </a:pPr>
            <a:r>
              <a:rPr lang="en-US" dirty="0"/>
              <a:t>Solve the equilibrium equations for the unknown truss forces.</a:t>
            </a:r>
          </a:p>
          <a:p>
            <a:pPr marL="571500" lvl="1" indent="-342900">
              <a:spcAft>
                <a:spcPts val="1200"/>
              </a:spcAft>
              <a:buFont typeface="+mj-lt"/>
              <a:buAutoNum type="arabicPeriod"/>
            </a:pPr>
            <a:r>
              <a:rPr lang="en-US" dirty="0"/>
              <a:t>Move to the next adjacent joint and repeat the process.</a:t>
            </a:r>
          </a:p>
        </p:txBody>
      </p:sp>
    </p:spTree>
    <p:extLst>
      <p:ext uri="{BB962C8B-B14F-4D97-AF65-F5344CB8AC3E}">
        <p14:creationId xmlns:p14="http://schemas.microsoft.com/office/powerpoint/2010/main" val="2569818767"/>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287887"/>
      </a:hlink>
      <a:folHlink>
        <a:srgbClr val="2878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2430</Words>
  <Application>Microsoft Office PowerPoint</Application>
  <PresentationFormat>Widescreen</PresentationFormat>
  <Paragraphs>384</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Century Schoolbook</vt:lpstr>
      <vt:lpstr>Source Sans Pro</vt:lpstr>
      <vt:lpstr>STIX Two Math</vt:lpstr>
      <vt:lpstr>Times New Roman</vt:lpstr>
      <vt:lpstr>Office Theme</vt:lpstr>
      <vt:lpstr>CHAPTER 4 STRUCTURES </vt:lpstr>
      <vt:lpstr>Article 4/1  Introduction</vt:lpstr>
      <vt:lpstr>Article 4/2  Plane Trusses</vt:lpstr>
      <vt:lpstr>Article 4/2 – Common Truss Shapes (1 of 2)</vt:lpstr>
      <vt:lpstr>Article 4/2 – Common Truss Shapes (2 of 2)</vt:lpstr>
      <vt:lpstr>Article 4/2 – Features of Simple Trusses (1 of 2)</vt:lpstr>
      <vt:lpstr>Article 4/2 – Features of Simple Trusses (2 of 2)</vt:lpstr>
      <vt:lpstr>Article 4/3  Method of Joints</vt:lpstr>
      <vt:lpstr>Article 4/3 – Overview of Method of Joints</vt:lpstr>
      <vt:lpstr>Article 4/3 – Illustration of Method of Joints (1 of 3)</vt:lpstr>
      <vt:lpstr>Article 4/3 – Illustration of Method of Joints (2 of 3)</vt:lpstr>
      <vt:lpstr>Article 4/3 – Illustration of Method of Joints (3 of 3)</vt:lpstr>
      <vt:lpstr>Article 4/3 – Internal and External Redundancy</vt:lpstr>
      <vt:lpstr>Article 4/3 – Special Conditions in Trusses (1 of 3)</vt:lpstr>
      <vt:lpstr>Article 4/3 – Special Conditions in Trusses (2 of 3)</vt:lpstr>
      <vt:lpstr>Article 4/3 – Special Conditions in Trusses (3 of 3)</vt:lpstr>
      <vt:lpstr>Article 4/3 – Sample Problem 4/1 (1 of 4)</vt:lpstr>
      <vt:lpstr>Article 4/3 – Sample Problem 4/1 (2 of 4)</vt:lpstr>
      <vt:lpstr>Article 4/3 – Sample Problem 4/1 (3 of 4)</vt:lpstr>
      <vt:lpstr>Article 4/3 – Sample Problem 4/1 (4 of 4)</vt:lpstr>
      <vt:lpstr>Article 4/3 – Sample Problem 4/2 (1 of 4)</vt:lpstr>
      <vt:lpstr>Article 4/3 – Sample Problem 4/2 (2 of 4)</vt:lpstr>
      <vt:lpstr>Article 4/3 – Sample Problem 4/2 (3 of 4)</vt:lpstr>
      <vt:lpstr>Article 4/3 – Sample Problem 4/2 (4 of 4)</vt:lpstr>
      <vt:lpstr>Article 4/4  Method of Sections</vt:lpstr>
      <vt:lpstr>Article 4/4 – Overview of Method of Sections</vt:lpstr>
      <vt:lpstr>Article 4/4 – Illustration of Method of Sections (1 of 2)</vt:lpstr>
      <vt:lpstr>Article 4/4 – Illustration of Method of Sections (2 of 2)</vt:lpstr>
      <vt:lpstr>Article 4/4 – Additional Considerations</vt:lpstr>
      <vt:lpstr>Article 4/4 – Sample Problem 4/3 (1 of 3)</vt:lpstr>
      <vt:lpstr>Article 4/4 – Sample Problem 4/3 (2 of 3)</vt:lpstr>
      <vt:lpstr>Article 4/4 – Sample Problem 4/3 (3 of 3)</vt:lpstr>
      <vt:lpstr>Article 4/4 – Sample Problem 4/4 (1 of 4)</vt:lpstr>
      <vt:lpstr>Article 4/4 – Sample Problem 4/4 (2 of 4)</vt:lpstr>
      <vt:lpstr>Article 4/4 – Sample Problem 4/4 (3 of 4)</vt:lpstr>
      <vt:lpstr>Article 4/4 – Sample Problem 4/4 (4 of 4)</vt:lpstr>
      <vt:lpstr>Article 4/5  Space Trusses (1 of 2)</vt:lpstr>
      <vt:lpstr>Article 4/5  Space Trusses (2 of 2)</vt:lpstr>
      <vt:lpstr>Article 4/5 – Sample Problem 4/5 (1 of 3)</vt:lpstr>
      <vt:lpstr>Article 4/5 – Sample Problem 4/5 (2 of 3)</vt:lpstr>
      <vt:lpstr>Article 4/5 – Sample Problem 4/5 (3 of 3)</vt:lpstr>
      <vt:lpstr>Article 4/6  Frames and Machines</vt:lpstr>
      <vt:lpstr>Article 4/6 – Types of Structures</vt:lpstr>
      <vt:lpstr>Article 4/6 – Force Representation and FBDs</vt:lpstr>
      <vt:lpstr>Article 4/6 – Sample Problem 4/6 (1 of 3)</vt:lpstr>
      <vt:lpstr>Article 4/6 – Sample Problem 4/6 (2 of 3)</vt:lpstr>
      <vt:lpstr>Article 4/6 – Sample Problem 4/6 (3 of 3)</vt:lpstr>
      <vt:lpstr>Article 4/6 – Sample Problem 4/7 (1 of 4)</vt:lpstr>
      <vt:lpstr>Article 4/6 – Sample Problem 4/7 (2 of 4)</vt:lpstr>
      <vt:lpstr>Article 4/6 – Sample Problem 4/7 (3 of 4)</vt:lpstr>
      <vt:lpstr>Article 4/6 – Sample Problem 4/7 (4 of 4)</vt:lpstr>
      <vt:lpstr>Article 4/6 – Sample Problem 4/8 (1 of 3)</vt:lpstr>
      <vt:lpstr>Article 4/6 – Sample Problem 4/8 (2 of 3)</vt:lpstr>
      <vt:lpstr>Article 4/6 – Sample Problem 4/8 (3 of 3)</vt:lpstr>
      <vt:lpstr>Article 4/6 – Sample Problem 4/9 (1 of 3)</vt:lpstr>
      <vt:lpstr>Article 4/6 – Sample Problem 4/9 (2 of 3)</vt:lpstr>
      <vt:lpstr>Article 4/6 – Sample Problem 4/9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59</cp:revision>
  <dcterms:created xsi:type="dcterms:W3CDTF">2018-02-20T02:32:50Z</dcterms:created>
  <dcterms:modified xsi:type="dcterms:W3CDTF">2018-08-04T01:17:01Z</dcterms:modified>
</cp:coreProperties>
</file>